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8" r:id="rId3"/>
    <p:sldId id="351" r:id="rId4"/>
    <p:sldId id="371" r:id="rId5"/>
    <p:sldId id="325" r:id="rId6"/>
    <p:sldId id="370" r:id="rId7"/>
    <p:sldId id="349" r:id="rId8"/>
    <p:sldId id="353" r:id="rId9"/>
    <p:sldId id="374" r:id="rId10"/>
    <p:sldId id="354" r:id="rId11"/>
    <p:sldId id="350" r:id="rId12"/>
    <p:sldId id="373" r:id="rId13"/>
    <p:sldId id="375" r:id="rId14"/>
    <p:sldId id="367" r:id="rId15"/>
    <p:sldId id="376" r:id="rId16"/>
    <p:sldId id="377" r:id="rId17"/>
    <p:sldId id="369" r:id="rId18"/>
    <p:sldId id="378" r:id="rId19"/>
    <p:sldId id="336" r:id="rId20"/>
    <p:sldId id="362" r:id="rId21"/>
    <p:sldId id="363" r:id="rId22"/>
    <p:sldId id="360" r:id="rId23"/>
    <p:sldId id="366" r:id="rId24"/>
    <p:sldId id="346" r:id="rId25"/>
    <p:sldId id="273" r:id="rId2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7F9FB"/>
    <a:srgbClr val="000099"/>
    <a:srgbClr val="DDF6FF"/>
    <a:srgbClr val="00FF00"/>
    <a:srgbClr val="2E9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45" autoAdjust="0"/>
  </p:normalViewPr>
  <p:slideViewPr>
    <p:cSldViewPr>
      <p:cViewPr varScale="1">
        <p:scale>
          <a:sx n="110" d="100"/>
          <a:sy n="110" d="100"/>
        </p:scale>
        <p:origin x="18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ru-RU" dirty="0">
              <a:solidFill>
                <a:schemeClr val="tx2"/>
              </a:solidFill>
              <a:latin typeface="Bookman Old Style" panose="02050604050505020204" pitchFamily="18" charset="0"/>
            </a:endParaRPr>
          </a:p>
        </c:rich>
      </c:tx>
      <c:layout>
        <c:manualLayout>
          <c:xMode val="edge"/>
          <c:yMode val="edge"/>
          <c:x val="0.13036994069011321"/>
          <c:y val="1.155401502021954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647702271041213E-2"/>
          <c:y val="0.17886638196505758"/>
          <c:w val="0.80896382668610056"/>
          <c:h val="0.395424286774434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Профессиональные союзы</c:v>
                </c:pt>
                <c:pt idx="1">
                  <c:v>Спортивные и оздоровительные</c:v>
                </c:pt>
                <c:pt idx="2">
                  <c:v>Ветеранские (в т.ч. пенсионеров)</c:v>
                </c:pt>
                <c:pt idx="3">
                  <c:v>Объединения инвалидов</c:v>
                </c:pt>
                <c:pt idx="4">
                  <c:v>Молодежные</c:v>
                </c:pt>
                <c:pt idx="5">
                  <c:v>Культурно-просветительские</c:v>
                </c:pt>
                <c:pt idx="6">
                  <c:v>Правозащитные</c:v>
                </c:pt>
                <c:pt idx="7">
                  <c:v>Благотворительные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279</c:v>
                </c:pt>
                <c:pt idx="1">
                  <c:v>276</c:v>
                </c:pt>
                <c:pt idx="2">
                  <c:v>89</c:v>
                </c:pt>
                <c:pt idx="3">
                  <c:v>99</c:v>
                </c:pt>
                <c:pt idx="4">
                  <c:v>95</c:v>
                </c:pt>
                <c:pt idx="5">
                  <c:v>140</c:v>
                </c:pt>
                <c:pt idx="6">
                  <c:v>84</c:v>
                </c:pt>
                <c:pt idx="7">
                  <c:v>198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99"/>
              </a:solidFill>
              <a:effectLst>
                <a:outerShdw blurRad="50800" dist="50800" dir="5400000" algn="ctr" rotWithShape="0">
                  <a:schemeClr val="bg1"/>
                </a:outerShdw>
              </a:effectLst>
            </c:spPr>
          </c:dPt>
          <c:cat>
            <c:strRef>
              <c:f>Лист1!$A$2:$A$9</c:f>
              <c:strCache>
                <c:ptCount val="8"/>
                <c:pt idx="0">
                  <c:v>Профессиональные союзы</c:v>
                </c:pt>
                <c:pt idx="1">
                  <c:v>Спортивные и оздоровительные</c:v>
                </c:pt>
                <c:pt idx="2">
                  <c:v>Ветеранские (в т.ч. пенсионеров)</c:v>
                </c:pt>
                <c:pt idx="3">
                  <c:v>Объединения инвалидов</c:v>
                </c:pt>
                <c:pt idx="4">
                  <c:v>Молодежные</c:v>
                </c:pt>
                <c:pt idx="5">
                  <c:v>Культурно-просветительские</c:v>
                </c:pt>
                <c:pt idx="6">
                  <c:v>Правозащитные</c:v>
                </c:pt>
                <c:pt idx="7">
                  <c:v>Благотворительные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265</c:v>
                </c:pt>
                <c:pt idx="1">
                  <c:v>312</c:v>
                </c:pt>
                <c:pt idx="2">
                  <c:v>93</c:v>
                </c:pt>
                <c:pt idx="3">
                  <c:v>97</c:v>
                </c:pt>
                <c:pt idx="4">
                  <c:v>79</c:v>
                </c:pt>
                <c:pt idx="5">
                  <c:v>119</c:v>
                </c:pt>
                <c:pt idx="6">
                  <c:v>87</c:v>
                </c:pt>
                <c:pt idx="7">
                  <c:v>212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Профессиональные союзы</c:v>
                </c:pt>
                <c:pt idx="1">
                  <c:v>Спортивные и оздоровительные</c:v>
                </c:pt>
                <c:pt idx="2">
                  <c:v>Ветеранские (в т.ч. пенсионеров)</c:v>
                </c:pt>
                <c:pt idx="3">
                  <c:v>Объединения инвалидов</c:v>
                </c:pt>
                <c:pt idx="4">
                  <c:v>Молодежные</c:v>
                </c:pt>
                <c:pt idx="5">
                  <c:v>Культурно-просветительские</c:v>
                </c:pt>
                <c:pt idx="6">
                  <c:v>Правозащитные</c:v>
                </c:pt>
                <c:pt idx="7">
                  <c:v>Благотворительные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256</c:v>
                </c:pt>
                <c:pt idx="1">
                  <c:v>321</c:v>
                </c:pt>
                <c:pt idx="2">
                  <c:v>90</c:v>
                </c:pt>
                <c:pt idx="3">
                  <c:v>92</c:v>
                </c:pt>
                <c:pt idx="4">
                  <c:v>86</c:v>
                </c:pt>
                <c:pt idx="5">
                  <c:v>138</c:v>
                </c:pt>
                <c:pt idx="6">
                  <c:v>88</c:v>
                </c:pt>
                <c:pt idx="7">
                  <c:v>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697352"/>
        <c:axId val="68699704"/>
        <c:axId val="0"/>
      </c:bar3DChart>
      <c:catAx>
        <c:axId val="68697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68699704"/>
        <c:crosses val="autoZero"/>
        <c:auto val="1"/>
        <c:lblAlgn val="ctr"/>
        <c:lblOffset val="100"/>
        <c:noMultiLvlLbl val="0"/>
      </c:catAx>
      <c:valAx>
        <c:axId val="686997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8697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87E284-13CE-44D5-8ACB-A79B5491807D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07039F4-E0FD-41B3-9697-F4E12D90C5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299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C670D1-0AF1-48BE-86CC-EA7822675ADB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A4F563-438E-4FC6-BA5C-BAEAFC40F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9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82FFF1-C655-4848-AD8C-C10DF99F27C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195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51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127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057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283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7464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960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276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948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7885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48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439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3045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33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038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5974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9474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101F47-EAF5-4C67-8662-7C8A2026A42D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058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600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813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05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453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4F563-438E-4FC6-BA5C-BAEAFC40F27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77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805415-7FF7-4CEA-A626-B39D0B7A8A4A}" type="datetimeFigureOut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27602-5361-49B4-A214-FE392CA859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77DE9-D99D-486D-8487-42BA7C8CCF2D}" type="datetimeFigureOut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0EFDC2-E9F8-4464-B7CA-A0782CAAAF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64C9F4-DED1-47AB-9198-F03B99CCEF72}" type="datetimeFigureOut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72C5B-3E76-446B-A723-30D9EC4DBF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D94A25-CA0A-4578-BC35-217F1B06882E}" type="datetimeFigureOut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60635-D2C2-410D-AC64-C70DCB1119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A44ED9-2B6A-41D1-AB6F-D4F90BD4BA0D}" type="datetimeFigureOut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AF7BE-1B57-466B-9971-D12D07444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54DD2D-20F5-4846-848F-F2736929DB77}" type="datetimeFigureOut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76080-7C3A-4A07-AAC6-9AE9FE6010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547A1A-8789-4A88-9840-7C9DB3E79138}" type="datetimeFigureOut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044E3-F971-4D3C-876B-AC6AB1A8EE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6E17C9-B278-4F02-A6FA-400B86A74CF3}" type="datetimeFigureOut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FCD8C5-A11F-42E5-8A8C-68F48C8D31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40592-14AE-44A8-A424-2CC28E124A7E}" type="datetimeFigureOut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634EC-39A2-4597-8154-F74CD41C8B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B32FA-A479-4AA5-993D-62B3808B8095}" type="datetimeFigureOut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FEAE90-7341-4F13-BB38-A41DF1BCDA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537F31-EE99-47E8-B0EE-266A51843F75}" type="datetimeFigureOut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4A617-5898-47D6-A64B-40F0D95657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AC96798-4506-42AB-9F8F-248C8D4E0A02}" type="datetimeFigureOut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AB8A9FF-E9E2-4FC4-B32E-7913E93999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rkobl.ru/sites/ngo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rkobl.ru/sites/ngo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rkobl.ru/sites/regpolicy/public/konkurs_tos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ngo_news@googlegroups.co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rkobl.ru/sites/ngo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410712" cy="34563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ГОСУДАРСТВЕННАЯ РЕГИОНАЛЬНАЯ ПОДДЕРЖКА НЕКОММЕРЧЕСКИХ ОРГАНИЗАЦИЙ </a:t>
            </a:r>
            <a:br>
              <a:rPr lang="ru-RU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ИРКУТСКОЙ ОБЛАСТИ</a:t>
            </a:r>
            <a:br>
              <a:rPr lang="ru-RU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endParaRPr lang="ru-RU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263818"/>
            <a:ext cx="6496058" cy="2304256"/>
          </a:xfrm>
        </p:spPr>
        <p:txBody>
          <a:bodyPr>
            <a:normAutofit fontScale="77500" lnSpcReduction="20000"/>
          </a:bodyPr>
          <a:lstStyle/>
          <a:p>
            <a:pPr eaLnBrk="1" hangingPunct="1"/>
            <a:endParaRPr lang="ru-RU" altLang="ru-RU" sz="2600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eaLnBrk="1" hangingPunct="1"/>
            <a:r>
              <a:rPr lang="ru-RU" altLang="ru-RU" sz="26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Ксения Андреевна Живолуп</a:t>
            </a:r>
          </a:p>
          <a:p>
            <a:pPr eaLnBrk="1" hangingPunct="1"/>
            <a:endParaRPr lang="ru-RU" altLang="ru-RU" sz="2600" dirty="0" smtClean="0">
              <a:solidFill>
                <a:srgbClr val="003399"/>
              </a:solidFill>
              <a:latin typeface="Bookman Old Style" pitchFamily="18" charset="0"/>
            </a:endParaRPr>
          </a:p>
          <a:p>
            <a:pPr eaLnBrk="1" hangingPunct="1"/>
            <a:r>
              <a:rPr lang="ru-RU" altLang="ru-RU" sz="2600" dirty="0" smtClean="0">
                <a:solidFill>
                  <a:srgbClr val="003399"/>
                </a:solidFill>
                <a:latin typeface="Bookman Old Style" pitchFamily="18" charset="0"/>
              </a:rPr>
              <a:t>консультант отдела этноконфессиональных отношений управления Губернатора Иркутской области и Правительства Иркутской области </a:t>
            </a:r>
            <a:br>
              <a:rPr lang="ru-RU" altLang="ru-RU" sz="2600" dirty="0" smtClean="0">
                <a:solidFill>
                  <a:srgbClr val="003399"/>
                </a:solidFill>
                <a:latin typeface="Bookman Old Style" pitchFamily="18" charset="0"/>
              </a:rPr>
            </a:br>
            <a:r>
              <a:rPr lang="ru-RU" altLang="ru-RU" sz="2600" dirty="0" smtClean="0">
                <a:solidFill>
                  <a:srgbClr val="003399"/>
                </a:solidFill>
                <a:latin typeface="Bookman Old Style" pitchFamily="18" charset="0"/>
              </a:rPr>
              <a:t>по связям с общественностью и национальным отношениям </a:t>
            </a:r>
          </a:p>
          <a:p>
            <a:pPr eaLnBrk="1" hangingPunct="1"/>
            <a:endParaRPr lang="ru-RU" altLang="ru-RU" sz="800" dirty="0" smtClean="0">
              <a:solidFill>
                <a:srgbClr val="003399"/>
              </a:solidFill>
              <a:latin typeface="Bookman Old Style" pitchFamily="18" charset="0"/>
            </a:endParaRPr>
          </a:p>
        </p:txBody>
      </p:sp>
      <p:pic>
        <p:nvPicPr>
          <p:cNvPr id="6148" name="Рисунок 3" descr="irkobl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7339" y="404664"/>
            <a:ext cx="1362447" cy="169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131840" y="630932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b="1" dirty="0">
                <a:solidFill>
                  <a:srgbClr val="003399"/>
                </a:solidFill>
                <a:latin typeface="Bookman Old Style" pitchFamily="18" charset="0"/>
              </a:rPr>
              <a:t> </a:t>
            </a:r>
            <a:r>
              <a:rPr lang="ru-RU" altLang="ru-RU" b="1" dirty="0" smtClean="0">
                <a:solidFill>
                  <a:srgbClr val="003399"/>
                </a:solidFill>
                <a:latin typeface="Bookman Old Style" pitchFamily="18" charset="0"/>
              </a:rPr>
              <a:t>5 февраля 2020 </a:t>
            </a:r>
            <a:r>
              <a:rPr lang="ru-RU" altLang="ru-RU" b="1" dirty="0">
                <a:solidFill>
                  <a:srgbClr val="003399"/>
                </a:solidFill>
                <a:latin typeface="Bookman Old Style" pitchFamily="18" charset="0"/>
              </a:rPr>
              <a:t>года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" y="548680"/>
            <a:ext cx="8229600" cy="151216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Bookman Old Style" panose="02050604050505020204" pitchFamily="18" charset="0"/>
              </a:rPr>
              <a:t>Конкурс целевых программ муниципальных образований Иркутской области, направленных на поддержку СОНКО, расположенных на территории муниципальных образований Иркутской области </a:t>
            </a:r>
            <a:br>
              <a:rPr lang="ru-RU" sz="2000" b="1" dirty="0" smtClean="0">
                <a:latin typeface="Bookman Old Style" panose="02050604050505020204" pitchFamily="18" charset="0"/>
              </a:rPr>
            </a:br>
            <a:r>
              <a:rPr lang="ru-RU" sz="2000" b="1" dirty="0" smtClean="0">
                <a:latin typeface="Bookman Old Style" panose="02050604050505020204" pitchFamily="18" charset="0"/>
              </a:rPr>
              <a:t>2020 года</a:t>
            </a:r>
            <a:endParaRPr lang="ru-RU" sz="2000" b="1" dirty="0">
              <a:latin typeface="Bookman Old Style" panose="020506040505050202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15716" y="2780928"/>
            <a:ext cx="5112568" cy="639762"/>
          </a:xfrm>
        </p:spPr>
        <p:txBody>
          <a:bodyPr>
            <a:noAutofit/>
          </a:bodyPr>
          <a:lstStyle/>
          <a:p>
            <a:r>
              <a:rPr lang="ru-RU" dirty="0">
                <a:latin typeface="Bookman Old Style" panose="02050604050505020204" pitchFamily="18" charset="0"/>
              </a:rPr>
              <a:t>Бюджет конкурса составляет </a:t>
            </a:r>
            <a:r>
              <a:rPr lang="ru-RU" dirty="0" smtClean="0">
                <a:latin typeface="Bookman Old Style" panose="02050604050505020204" pitchFamily="18" charset="0"/>
              </a:rPr>
              <a:t/>
            </a:r>
            <a:br>
              <a:rPr lang="ru-RU" dirty="0" smtClean="0">
                <a:latin typeface="Bookman Old Style" panose="02050604050505020204" pitchFamily="18" charset="0"/>
              </a:rPr>
            </a:br>
            <a:r>
              <a:rPr lang="ru-RU" b="1" dirty="0" smtClean="0">
                <a:latin typeface="Bookman Old Style" panose="02050604050505020204" pitchFamily="18" charset="0"/>
              </a:rPr>
              <a:t>1 000 000 рублей 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71600" y="3789040"/>
            <a:ext cx="7488832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800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sz="1600" dirty="0" smtClean="0">
                <a:latin typeface="Bookman Old Style" panose="02050604050505020204" pitchFamily="18" charset="0"/>
              </a:rPr>
              <a:t>Победителям </a:t>
            </a:r>
            <a:r>
              <a:rPr lang="ru-RU" sz="1600" dirty="0">
                <a:latin typeface="Bookman Old Style" panose="02050604050505020204" pitchFamily="18" charset="0"/>
              </a:rPr>
              <a:t>Конкурса </a:t>
            </a:r>
            <a:r>
              <a:rPr lang="ru-RU" sz="1600" dirty="0" smtClean="0">
                <a:latin typeface="Bookman Old Style" panose="02050604050505020204" pitchFamily="18" charset="0"/>
              </a:rPr>
              <a:t>вручаются </a:t>
            </a:r>
            <a:r>
              <a:rPr lang="ru-RU" sz="1600" dirty="0">
                <a:latin typeface="Bookman Old Style" panose="02050604050505020204" pitchFamily="18" charset="0"/>
              </a:rPr>
              <a:t>ценные призы: проектор, экран напольный, многофункциональное устройство, ноутбук, стоимость которых для одного победителя не может превышать 100 тыс. рублей.</a:t>
            </a:r>
            <a:endParaRPr lang="ru-RU" sz="15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682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24744"/>
            <a:ext cx="712879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dirty="0">
                <a:solidFill>
                  <a:schemeClr val="tx2"/>
                </a:solidFill>
                <a:latin typeface="Bookman Old Style" panose="02050604050505020204" pitchFamily="18" charset="0"/>
              </a:rPr>
              <a:t>Государственная программа Иркутской области </a:t>
            </a:r>
            <a:r>
              <a:rPr lang="ru-RU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«Реализация государственной национальной политики в</a:t>
            </a:r>
            <a: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Иркутской </a:t>
            </a:r>
            <a:r>
              <a:rPr lang="ru-RU" sz="22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области</a:t>
            </a:r>
            <a:r>
              <a:rPr lang="ru-RU" sz="2200" dirty="0">
                <a:solidFill>
                  <a:schemeClr val="tx2"/>
                </a:solidFill>
                <a:latin typeface="Bookman Old Style" panose="02050604050505020204" pitchFamily="18" charset="0"/>
              </a:rPr>
              <a:t>» </a:t>
            </a:r>
            <a: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                  </a:t>
            </a:r>
            <a:r>
              <a:rPr lang="ru-RU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на 2019-2024 </a:t>
            </a:r>
            <a:r>
              <a:rPr lang="ru-RU" sz="22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годы</a:t>
            </a:r>
            <a:r>
              <a:rPr lang="ru-RU" sz="2200" dirty="0">
                <a:solidFill>
                  <a:schemeClr val="tx2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/>
            </a:r>
            <a:b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утверждена </a:t>
            </a:r>
            <a:r>
              <a:rPr lang="ru-RU" sz="2200" dirty="0">
                <a:solidFill>
                  <a:schemeClr val="tx2"/>
                </a:solidFill>
                <a:latin typeface="Bookman Old Style" panose="02050604050505020204" pitchFamily="18" charset="0"/>
              </a:rPr>
              <a:t>постановлением Правительства Иркутской области </a:t>
            </a:r>
            <a: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от 26 октября 2018 </a:t>
            </a:r>
            <a:r>
              <a:rPr lang="ru-RU" sz="2200" dirty="0">
                <a:solidFill>
                  <a:schemeClr val="tx2"/>
                </a:solidFill>
                <a:latin typeface="Bookman Old Style" panose="02050604050505020204" pitchFamily="18" charset="0"/>
              </a:rPr>
              <a:t>года </a:t>
            </a:r>
            <a: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/>
            </a:r>
            <a:b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№ 767-пп</a:t>
            </a:r>
            <a:r>
              <a:rPr lang="ru-RU" sz="2200" dirty="0">
                <a:solidFill>
                  <a:schemeClr val="tx2"/>
                </a:solidFill>
                <a:latin typeface="Bookman Old Style" panose="02050604050505020204" pitchFamily="18" charset="0"/>
              </a:rPr>
              <a:t>. </a:t>
            </a:r>
            <a:endParaRPr lang="ru-RU" sz="2200" dirty="0" smtClean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algn="ctr">
              <a:defRPr/>
            </a:pPr>
            <a:endParaRPr lang="ru-RU" sz="2200" dirty="0" smtClean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ru-RU" sz="2200" dirty="0">
                <a:solidFill>
                  <a:schemeClr val="tx2"/>
                </a:solidFill>
                <a:latin typeface="Bookman Old Style" panose="02050604050505020204" pitchFamily="18" charset="0"/>
              </a:rPr>
              <a:t>В </a:t>
            </a:r>
            <a: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20</a:t>
            </a:r>
            <a:r>
              <a:rPr lang="en-US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20</a:t>
            </a:r>
            <a: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dirty="0">
                <a:solidFill>
                  <a:schemeClr val="tx2"/>
                </a:solidFill>
                <a:latin typeface="Bookman Old Style" panose="02050604050505020204" pitchFamily="18" charset="0"/>
              </a:rPr>
              <a:t>году финансирование </a:t>
            </a:r>
            <a: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государственной </a:t>
            </a:r>
            <a:r>
              <a:rPr lang="ru-RU" sz="2200" dirty="0">
                <a:solidFill>
                  <a:schemeClr val="tx2"/>
                </a:solidFill>
                <a:latin typeface="Bookman Old Style" panose="02050604050505020204" pitchFamily="18" charset="0"/>
              </a:rPr>
              <a:t>программы </a:t>
            </a:r>
            <a:r>
              <a:rPr lang="en-US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51 903 300</a:t>
            </a:r>
            <a:r>
              <a:rPr lang="ru-RU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рублей</a:t>
            </a:r>
            <a: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, </a:t>
            </a:r>
            <a:b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из </a:t>
            </a:r>
            <a:r>
              <a:rPr lang="ru-RU" sz="2200" dirty="0">
                <a:solidFill>
                  <a:schemeClr val="tx2"/>
                </a:solidFill>
                <a:latin typeface="Bookman Old Style" panose="02050604050505020204" pitchFamily="18" charset="0"/>
              </a:rPr>
              <a:t>них за счет средств областного бюджета – </a:t>
            </a:r>
            <a: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/>
            </a:r>
            <a:b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4</a:t>
            </a:r>
            <a:r>
              <a:rPr lang="en-US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8</a:t>
            </a:r>
            <a:r>
              <a:rPr lang="ru-RU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315</a:t>
            </a:r>
            <a:r>
              <a:rPr lang="ru-RU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8</a:t>
            </a:r>
            <a:r>
              <a:rPr lang="ru-RU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00 </a:t>
            </a:r>
            <a:r>
              <a:rPr lang="ru-RU" sz="22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рублей</a:t>
            </a:r>
            <a:r>
              <a:rPr lang="ru-RU" sz="2200" dirty="0">
                <a:solidFill>
                  <a:schemeClr val="tx2"/>
                </a:solidFill>
                <a:latin typeface="Bookman Old Style" panose="02050604050505020204" pitchFamily="18" charset="0"/>
              </a:rPr>
              <a:t>, за счет средств федерального бюджета – </a:t>
            </a:r>
            <a:r>
              <a:rPr lang="en-US" sz="22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3</a:t>
            </a:r>
            <a:r>
              <a:rPr lang="ru-RU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587</a:t>
            </a:r>
            <a:r>
              <a:rPr lang="ru-RU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5</a:t>
            </a:r>
            <a:r>
              <a:rPr lang="ru-RU" sz="22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00 рублей</a:t>
            </a:r>
            <a:r>
              <a:rPr lang="ru-RU" sz="22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.</a:t>
            </a:r>
            <a:endParaRPr lang="ru-RU" sz="22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>
              <a:defRPr/>
            </a:pP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290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204864"/>
            <a:ext cx="7920880" cy="460851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900" b="1" u="sng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2018 год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>
                <a:latin typeface="Bookman Old Style" panose="02050604050505020204" pitchFamily="18" charset="0"/>
              </a:rPr>
              <a:t>к участию заявлено</a:t>
            </a:r>
            <a:r>
              <a:rPr lang="ru-RU" sz="2200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39 </a:t>
            </a:r>
            <a:r>
              <a:rPr lang="ru-RU" sz="2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проектов</a:t>
            </a:r>
            <a:r>
              <a:rPr lang="ru-RU" sz="2200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, </a:t>
            </a:r>
            <a:r>
              <a:rPr lang="ru-RU" sz="2200" b="1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победителей - 24</a:t>
            </a:r>
            <a:r>
              <a:rPr lang="ru-RU" sz="2200" b="1" dirty="0" smtClean="0">
                <a:latin typeface="Bookman Old Style" panose="02050604050505020204" pitchFamily="18" charset="0"/>
              </a:rPr>
              <a:t>;</a:t>
            </a:r>
            <a:r>
              <a:rPr lang="ru-RU" sz="2200" dirty="0" smtClean="0">
                <a:latin typeface="Bookman Old Style" panose="02050604050505020204" pitchFamily="18" charset="0"/>
              </a:rPr>
              <a:t> </a:t>
            </a:r>
            <a:endParaRPr lang="ru-RU" sz="2200" dirty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Bookman Old Style" panose="02050604050505020204" pitchFamily="18" charset="0"/>
              </a:rPr>
              <a:t>бюджет </a:t>
            </a:r>
            <a:r>
              <a:rPr lang="ru-RU" sz="2200" dirty="0">
                <a:latin typeface="Bookman Old Style" panose="02050604050505020204" pitchFamily="18" charset="0"/>
              </a:rPr>
              <a:t>конкурса - </a:t>
            </a:r>
            <a:r>
              <a:rPr lang="ru-RU" sz="2200" b="1" dirty="0" smtClean="0">
                <a:latin typeface="Bookman Old Style" panose="02050604050505020204" pitchFamily="18" charset="0"/>
              </a:rPr>
              <a:t>6</a:t>
            </a:r>
            <a:r>
              <a:rPr lang="ru-RU" sz="2200" b="1" dirty="0">
                <a:latin typeface="Bookman Old Style" panose="02050604050505020204" pitchFamily="18" charset="0"/>
              </a:rPr>
              <a:t> </a:t>
            </a:r>
            <a:r>
              <a:rPr lang="ru-RU" sz="2200" b="1" dirty="0" smtClean="0">
                <a:latin typeface="Bookman Old Style" panose="02050604050505020204" pitchFamily="18" charset="0"/>
              </a:rPr>
              <a:t>млн</a:t>
            </a:r>
            <a:r>
              <a:rPr lang="ru-RU" sz="2200" b="1" dirty="0">
                <a:latin typeface="Bookman Old Style" panose="02050604050505020204" pitchFamily="18" charset="0"/>
              </a:rPr>
              <a:t> рублей </a:t>
            </a:r>
            <a:r>
              <a:rPr lang="ru-RU" sz="2200" dirty="0">
                <a:latin typeface="Bookman Old Style" panose="02050604050505020204" pitchFamily="18" charset="0"/>
              </a:rPr>
              <a:t> (средства областного бюджета);.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>
                <a:latin typeface="Bookman Old Style" panose="02050604050505020204" pitchFamily="18" charset="0"/>
              </a:rPr>
              <a:t>размер максимальной субсидии </a:t>
            </a:r>
            <a:r>
              <a:rPr lang="ru-RU" sz="2200" dirty="0" smtClean="0">
                <a:latin typeface="Bookman Old Style" panose="02050604050505020204" pitchFamily="18" charset="0"/>
              </a:rPr>
              <a:t> -  </a:t>
            </a:r>
            <a:r>
              <a:rPr lang="ru-RU" sz="2200" b="1" dirty="0" smtClean="0">
                <a:latin typeface="Bookman Old Style" panose="02050604050505020204" pitchFamily="18" charset="0"/>
              </a:rPr>
              <a:t>300</a:t>
            </a:r>
            <a:r>
              <a:rPr lang="ru-RU" sz="2200" b="1" dirty="0">
                <a:latin typeface="Bookman Old Style" panose="02050604050505020204" pitchFamily="18" charset="0"/>
              </a:rPr>
              <a:t>, 0 тыс. рублей</a:t>
            </a:r>
          </a:p>
          <a:p>
            <a:pPr marL="0" indent="0" algn="just">
              <a:buNone/>
            </a:pPr>
            <a:endParaRPr lang="ru-RU" sz="1600" b="1" dirty="0" smtClean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sz="2900" b="1" u="sng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2019 год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Bookman Old Style" panose="02050604050505020204" pitchFamily="18" charset="0"/>
              </a:rPr>
              <a:t>к </a:t>
            </a:r>
            <a:r>
              <a:rPr lang="ru-RU" sz="2200" dirty="0">
                <a:latin typeface="Bookman Old Style" panose="02050604050505020204" pitchFamily="18" charset="0"/>
              </a:rPr>
              <a:t>участию заявлено</a:t>
            </a:r>
            <a:r>
              <a:rPr lang="ru-RU" sz="2200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37 </a:t>
            </a:r>
            <a:r>
              <a:rPr lang="ru-RU" sz="22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проектов, </a:t>
            </a:r>
            <a:r>
              <a:rPr lang="ru-RU" sz="2200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победителей </a:t>
            </a:r>
            <a:r>
              <a:rPr lang="ru-RU" sz="2200" b="1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– 22</a:t>
            </a:r>
            <a:r>
              <a:rPr lang="ru-RU" sz="2200" b="1" dirty="0" smtClean="0">
                <a:latin typeface="Bookman Old Style" panose="02050604050505020204" pitchFamily="18" charset="0"/>
              </a:rPr>
              <a:t>;</a:t>
            </a:r>
            <a:r>
              <a:rPr lang="ru-RU" sz="2200" dirty="0" smtClean="0">
                <a:latin typeface="Bookman Old Style" panose="02050604050505020204" pitchFamily="18" charset="0"/>
              </a:rPr>
              <a:t> </a:t>
            </a:r>
            <a:endParaRPr lang="ru-RU" sz="2200" dirty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>
                <a:latin typeface="Bookman Old Style" panose="02050604050505020204" pitchFamily="18" charset="0"/>
              </a:rPr>
              <a:t>бюджет конкурса - </a:t>
            </a:r>
            <a:r>
              <a:rPr lang="ru-RU" sz="2200" b="1" dirty="0" smtClean="0">
                <a:latin typeface="Bookman Old Style" panose="02050604050505020204" pitchFamily="18" charset="0"/>
              </a:rPr>
              <a:t>6</a:t>
            </a:r>
            <a:r>
              <a:rPr lang="ru-RU" sz="2200" b="1" dirty="0">
                <a:latin typeface="Bookman Old Style" panose="02050604050505020204" pitchFamily="18" charset="0"/>
              </a:rPr>
              <a:t> </a:t>
            </a:r>
            <a:r>
              <a:rPr lang="ru-RU" sz="2200" b="1" dirty="0" smtClean="0">
                <a:latin typeface="Bookman Old Style" panose="02050604050505020204" pitchFamily="18" charset="0"/>
              </a:rPr>
              <a:t>млн</a:t>
            </a:r>
            <a:r>
              <a:rPr lang="ru-RU" sz="2200" b="1" dirty="0">
                <a:latin typeface="Bookman Old Style" panose="02050604050505020204" pitchFamily="18" charset="0"/>
              </a:rPr>
              <a:t> рублей </a:t>
            </a:r>
            <a:r>
              <a:rPr lang="ru-RU" sz="2200" dirty="0">
                <a:latin typeface="Bookman Old Style" panose="02050604050505020204" pitchFamily="18" charset="0"/>
              </a:rPr>
              <a:t> (средства областного бюджета);.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>
                <a:latin typeface="Bookman Old Style" panose="02050604050505020204" pitchFamily="18" charset="0"/>
              </a:rPr>
              <a:t>размер максимальной субсидии  -  </a:t>
            </a:r>
            <a:r>
              <a:rPr lang="ru-RU" sz="2200" b="1" dirty="0">
                <a:latin typeface="Bookman Old Style" panose="02050604050505020204" pitchFamily="18" charset="0"/>
              </a:rPr>
              <a:t>300, 0 тыс. рублей</a:t>
            </a:r>
          </a:p>
          <a:p>
            <a:pPr marL="0" indent="0">
              <a:buNone/>
            </a:pPr>
            <a:endParaRPr lang="ru-RU" sz="2600" b="1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579296" cy="208256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7F9FB"/>
                </a:solidFill>
                <a:latin typeface="Bookman Old Style" panose="02050604050505020204" pitchFamily="18" charset="0"/>
              </a:rPr>
              <a:t>Региональный </a:t>
            </a:r>
            <a:r>
              <a:rPr lang="ru-RU" sz="2000" b="1" dirty="0">
                <a:solidFill>
                  <a:srgbClr val="F7F9FB"/>
                </a:solidFill>
                <a:latin typeface="Bookman Old Style" panose="02050604050505020204" pitchFamily="18" charset="0"/>
              </a:rPr>
              <a:t>конкурс социально значимых проектов некоммерческих организаций </a:t>
            </a:r>
            <a:r>
              <a:rPr lang="ru-RU" sz="2000" b="1" dirty="0" smtClean="0">
                <a:solidFill>
                  <a:srgbClr val="F7F9FB"/>
                </a:solidFill>
                <a:latin typeface="Bookman Old Style" panose="02050604050505020204" pitchFamily="18" charset="0"/>
              </a:rPr>
              <a:t>по </a:t>
            </a:r>
            <a:r>
              <a:rPr lang="ru-RU" sz="2000" b="1" dirty="0">
                <a:solidFill>
                  <a:srgbClr val="F7F9FB"/>
                </a:solidFill>
                <a:latin typeface="Bookman Old Style" panose="02050604050505020204" pitchFamily="18" charset="0"/>
              </a:rPr>
              <a:t>сохранению национальной самобытности Иркутской области, гармонизации межэтнических </a:t>
            </a:r>
            <a:r>
              <a:rPr lang="ru-RU" sz="2000" b="1" dirty="0" smtClean="0">
                <a:solidFill>
                  <a:srgbClr val="F7F9FB"/>
                </a:solidFill>
                <a:latin typeface="Bookman Old Style" panose="02050604050505020204" pitchFamily="18" charset="0"/>
              </a:rPr>
              <a:t>и </a:t>
            </a:r>
            <a:r>
              <a:rPr lang="ru-RU" sz="2000" b="1" dirty="0">
                <a:solidFill>
                  <a:srgbClr val="F7F9FB"/>
                </a:solidFill>
                <a:latin typeface="Bookman Old Style" panose="02050604050505020204" pitchFamily="18" charset="0"/>
              </a:rPr>
              <a:t>межрелигиозных </a:t>
            </a:r>
            <a:r>
              <a:rPr lang="ru-RU" sz="2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отношений</a:t>
            </a:r>
            <a:r>
              <a:rPr lang="ru-RU" sz="2000" i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>
                <a:solidFill>
                  <a:srgbClr val="000099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0099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endParaRPr lang="ru-RU" sz="2400" b="1" dirty="0">
              <a:solidFill>
                <a:srgbClr val="000099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Финансирование Конкурса</a:t>
            </a:r>
            <a:r>
              <a:rPr lang="ru-RU" dirty="0" smtClean="0"/>
              <a:t> – 6 000 000 рублей</a:t>
            </a:r>
          </a:p>
          <a:p>
            <a:r>
              <a:rPr lang="ru-RU" b="1" dirty="0" smtClean="0"/>
              <a:t>Максимальный размер субсидии </a:t>
            </a:r>
            <a:r>
              <a:rPr lang="ru-RU" dirty="0" smtClean="0"/>
              <a:t>– 300 000 рублей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b="1" dirty="0" smtClean="0"/>
              <a:t>Приём заявок на Конкурс</a:t>
            </a:r>
            <a:r>
              <a:rPr lang="ru-RU" dirty="0" smtClean="0"/>
              <a:t> – </a:t>
            </a:r>
            <a:r>
              <a:rPr lang="ru-RU" u="sng" dirty="0" smtClean="0"/>
              <a:t>апрель 2020 года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/>
              <a:t>Результаты Конкурса</a:t>
            </a:r>
            <a:r>
              <a:rPr lang="ru-RU" dirty="0" smtClean="0"/>
              <a:t> – </a:t>
            </a:r>
            <a:r>
              <a:rPr lang="ru-RU" u="sng" dirty="0" smtClean="0"/>
              <a:t>сентябрь 2020 года</a:t>
            </a:r>
          </a:p>
          <a:p>
            <a:pPr marL="0" indent="0">
              <a:buNone/>
            </a:pPr>
            <a:endParaRPr lang="ru-RU" u="sng" dirty="0"/>
          </a:p>
          <a:p>
            <a:pPr marL="0" indent="0">
              <a:buNone/>
            </a:pPr>
            <a:r>
              <a:rPr lang="ru-RU" b="1" dirty="0" smtClean="0"/>
              <a:t>Контактное лицо:</a:t>
            </a:r>
          </a:p>
          <a:p>
            <a:pPr marL="0" indent="0">
              <a:buNone/>
            </a:pPr>
            <a:r>
              <a:rPr lang="ru-RU" sz="2500" dirty="0" smtClean="0"/>
              <a:t>Живолуп Ксения Андреевна, 8 (3952) 20-38-81</a:t>
            </a:r>
            <a:endParaRPr lang="ru-RU" sz="2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075240" cy="136248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7F9FB"/>
                </a:solidFill>
                <a:latin typeface="Bookman Old Style" panose="02050604050505020204" pitchFamily="18" charset="0"/>
              </a:rPr>
              <a:t>Региональный конкурс социально значимых проектов некоммерческих организаций по сохранению национальной самобытности Иркутской области, гармонизации межэтнических и межрелигиозных </a:t>
            </a:r>
            <a:r>
              <a:rPr lang="ru-RU" sz="2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отношений 2020 года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13926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6144" y="332656"/>
            <a:ext cx="8352927" cy="1584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Конкурсы на возмещение затрат</a:t>
            </a:r>
            <a:br>
              <a:rPr lang="ru-RU" sz="20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в целях оказания финансовой поддержки для участия в международных, всероссийских и региональных </a:t>
            </a:r>
            <a:r>
              <a:rPr lang="ru-RU" sz="2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мероприятиях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03010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ru-RU" dirty="0">
                <a:latin typeface="Bookman Old Style" panose="02050604050505020204" pitchFamily="18" charset="0"/>
              </a:rPr>
              <a:t>в сфере </a:t>
            </a:r>
            <a:r>
              <a:rPr lang="ru-RU" dirty="0" err="1">
                <a:latin typeface="Bookman Old Style" panose="02050604050505020204" pitchFamily="18" charset="0"/>
              </a:rPr>
              <a:t>этноконфессиональных</a:t>
            </a:r>
            <a:r>
              <a:rPr lang="ru-RU" dirty="0">
                <a:latin typeface="Bookman Old Style" panose="02050604050505020204" pitchFamily="18" charset="0"/>
              </a:rPr>
              <a:t> отношений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36877" y="2030105"/>
            <a:ext cx="4009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Bookman Old Style" panose="02050604050505020204" pitchFamily="18" charset="0"/>
              </a:rPr>
              <a:t>в сфере гражданского общества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978130"/>
            <a:ext cx="36724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>
                <a:latin typeface="Bookman Old Style" panose="02050604050505020204" pitchFamily="18" charset="0"/>
              </a:rPr>
              <a:t>в 2016-2017 годы объем финансирования </a:t>
            </a:r>
            <a:r>
              <a:rPr lang="ru-RU" sz="1200" b="1" dirty="0" smtClean="0">
                <a:latin typeface="Bookman Old Style" panose="02050604050505020204" pitchFamily="18" charset="0"/>
              </a:rPr>
              <a:t>101</a:t>
            </a:r>
            <a:r>
              <a:rPr lang="ru-RU" sz="1200" b="1" dirty="0">
                <a:latin typeface="Bookman Old Style" panose="02050604050505020204" pitchFamily="18" charset="0"/>
              </a:rPr>
              <a:t>, 3 тыс. </a:t>
            </a:r>
            <a:r>
              <a:rPr lang="ru-RU" sz="1200" b="1" dirty="0" smtClean="0">
                <a:latin typeface="Bookman Old Style" panose="02050604050505020204" pitchFamily="18" charset="0"/>
              </a:rPr>
              <a:t>рублей, </a:t>
            </a:r>
            <a:r>
              <a:rPr lang="ru-RU" sz="1200" dirty="0">
                <a:latin typeface="Bookman Old Style" panose="02050604050505020204" pitchFamily="18" charset="0"/>
              </a:rPr>
              <a:t>для </a:t>
            </a:r>
            <a:r>
              <a:rPr lang="ru-RU" sz="1200" dirty="0" smtClean="0">
                <a:latin typeface="Bookman Old Style" panose="02050604050505020204" pitchFamily="18" charset="0"/>
              </a:rPr>
              <a:t>участников </a:t>
            </a:r>
            <a:r>
              <a:rPr lang="ru-RU" sz="1200" dirty="0">
                <a:latin typeface="Bookman Old Style" panose="02050604050505020204" pitchFamily="18" charset="0"/>
              </a:rPr>
              <a:t>международных </a:t>
            </a:r>
            <a:r>
              <a:rPr lang="ru-RU" sz="1200" dirty="0" smtClean="0">
                <a:latin typeface="Bookman Old Style" panose="02050604050505020204" pitchFamily="18" charset="0"/>
              </a:rPr>
              <a:t>мероприятий </a:t>
            </a:r>
            <a:br>
              <a:rPr lang="ru-RU" sz="1200" dirty="0" smtClean="0">
                <a:latin typeface="Bookman Old Style" panose="02050604050505020204" pitchFamily="18" charset="0"/>
              </a:rPr>
            </a:br>
            <a:r>
              <a:rPr lang="ru-RU" sz="1200" dirty="0" smtClean="0">
                <a:latin typeface="Bookman Old Style" panose="02050604050505020204" pitchFamily="18" charset="0"/>
              </a:rPr>
              <a:t>(</a:t>
            </a:r>
            <a:r>
              <a:rPr lang="ru-RU" sz="1200" dirty="0">
                <a:latin typeface="Bookman Old Style" panose="02050604050505020204" pitchFamily="18" charset="0"/>
              </a:rPr>
              <a:t>11 представителей НКЦ)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>
                <a:latin typeface="Bookman Old Style" panose="02050604050505020204" pitchFamily="18" charset="0"/>
              </a:rPr>
              <a:t>в 2018 года объем финансирования </a:t>
            </a:r>
            <a:r>
              <a:rPr lang="ru-RU" sz="1200" dirty="0" smtClean="0">
                <a:latin typeface="Bookman Old Style" panose="02050604050505020204" pitchFamily="18" charset="0"/>
              </a:rPr>
              <a:t/>
            </a:r>
            <a:br>
              <a:rPr lang="ru-RU" sz="1200" dirty="0" smtClean="0">
                <a:latin typeface="Bookman Old Style" panose="02050604050505020204" pitchFamily="18" charset="0"/>
              </a:rPr>
            </a:br>
            <a:r>
              <a:rPr lang="ru-RU" sz="1200" b="1" dirty="0" smtClean="0">
                <a:latin typeface="Bookman Old Style" panose="02050604050505020204" pitchFamily="18" charset="0"/>
              </a:rPr>
              <a:t>800 </a:t>
            </a:r>
            <a:r>
              <a:rPr lang="ru-RU" sz="1200" b="1" dirty="0">
                <a:latin typeface="Bookman Old Style" panose="02050604050505020204" pitchFamily="18" charset="0"/>
              </a:rPr>
              <a:t>тыс. </a:t>
            </a:r>
            <a:r>
              <a:rPr lang="ru-RU" sz="1200" b="1" dirty="0" smtClean="0">
                <a:latin typeface="Bookman Old Style" panose="02050604050505020204" pitchFamily="18" charset="0"/>
              </a:rPr>
              <a:t>рублей, допускаются и участники </a:t>
            </a:r>
            <a:r>
              <a:rPr lang="ru-RU" sz="1200" dirty="0" smtClean="0">
                <a:latin typeface="Bookman Old Style" panose="02050604050505020204" pitchFamily="18" charset="0"/>
              </a:rPr>
              <a:t> </a:t>
            </a:r>
            <a:r>
              <a:rPr lang="ru-RU" sz="1200" dirty="0">
                <a:latin typeface="Bookman Old Style" panose="02050604050505020204" pitchFamily="18" charset="0"/>
              </a:rPr>
              <a:t>всероссийских и региональных мероприятиях </a:t>
            </a:r>
            <a:br>
              <a:rPr lang="ru-RU" sz="1200" dirty="0">
                <a:latin typeface="Bookman Old Style" panose="02050604050505020204" pitchFamily="18" charset="0"/>
              </a:rPr>
            </a:br>
            <a:r>
              <a:rPr lang="ru-RU" sz="1200" dirty="0">
                <a:latin typeface="Bookman Old Style" panose="02050604050505020204" pitchFamily="18" charset="0"/>
              </a:rPr>
              <a:t>(55 представителей НКЦ)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>
                <a:latin typeface="Bookman Old Style" panose="02050604050505020204" pitchFamily="18" charset="0"/>
              </a:rPr>
              <a:t>в 2019 году </a:t>
            </a:r>
            <a:r>
              <a:rPr lang="ru-RU" sz="1200" dirty="0" smtClean="0">
                <a:latin typeface="Bookman Old Style" panose="02050604050505020204" pitchFamily="18" charset="0"/>
              </a:rPr>
              <a:t>прием заявок на конкурс завершился </a:t>
            </a:r>
            <a:r>
              <a:rPr lang="ru-RU" sz="1200" dirty="0">
                <a:latin typeface="Bookman Old Style" panose="02050604050505020204" pitchFamily="18" charset="0"/>
              </a:rPr>
              <a:t>8 </a:t>
            </a:r>
            <a:r>
              <a:rPr lang="ru-RU" sz="1200" dirty="0" smtClean="0">
                <a:latin typeface="Bookman Old Style" panose="02050604050505020204" pitchFamily="18" charset="0"/>
              </a:rPr>
              <a:t>октября, поступило 13 заявок, объем </a:t>
            </a:r>
            <a:r>
              <a:rPr lang="ru-RU" sz="1200" dirty="0">
                <a:latin typeface="Bookman Old Style" panose="02050604050505020204" pitchFamily="18" charset="0"/>
              </a:rPr>
              <a:t>финансирования </a:t>
            </a:r>
            <a:r>
              <a:rPr lang="ru-RU" sz="1200" dirty="0" smtClean="0">
                <a:latin typeface="Bookman Old Style" panose="02050604050505020204" pitchFamily="18" charset="0"/>
              </a:rPr>
              <a:t>равен</a:t>
            </a:r>
            <a:br>
              <a:rPr lang="ru-RU" sz="1200" dirty="0" smtClean="0">
                <a:latin typeface="Bookman Old Style" panose="02050604050505020204" pitchFamily="18" charset="0"/>
              </a:rPr>
            </a:br>
            <a:r>
              <a:rPr lang="ru-RU" sz="1200" b="1" dirty="0" smtClean="0">
                <a:latin typeface="Bookman Old Style" panose="02050604050505020204" pitchFamily="18" charset="0"/>
              </a:rPr>
              <a:t>800 </a:t>
            </a:r>
            <a:r>
              <a:rPr lang="ru-RU" sz="1200" b="1" dirty="0">
                <a:latin typeface="Bookman Old Style" panose="02050604050505020204" pitchFamily="18" charset="0"/>
              </a:rPr>
              <a:t>тыс. </a:t>
            </a:r>
            <a:r>
              <a:rPr lang="ru-RU" sz="1200" b="1" dirty="0" smtClean="0">
                <a:latin typeface="Bookman Old Style" panose="02050604050505020204" pitchFamily="18" charset="0"/>
              </a:rPr>
              <a:t>рублей</a:t>
            </a:r>
          </a:p>
          <a:p>
            <a:r>
              <a:rPr lang="ru-RU" sz="1200" dirty="0" smtClean="0">
                <a:latin typeface="Bookman Old Style" panose="02050604050505020204" pitchFamily="18" charset="0"/>
              </a:rPr>
              <a:t> </a:t>
            </a:r>
            <a:endParaRPr lang="ru-RU" sz="1200" dirty="0">
              <a:latin typeface="Bookman Old Style" panose="02050604050505020204" pitchFamily="18" charset="0"/>
            </a:endParaRPr>
          </a:p>
          <a:p>
            <a:r>
              <a:rPr lang="ru-RU" sz="1200" dirty="0">
                <a:latin typeface="Bookman Old Style" panose="02050604050505020204" pitchFamily="18" charset="0"/>
              </a:rPr>
              <a:t>Информация о конкурсе размещена на сайте управления  </a:t>
            </a:r>
            <a:br>
              <a:rPr lang="ru-RU" sz="1200" dirty="0">
                <a:latin typeface="Bookman Old Style" panose="02050604050505020204" pitchFamily="18" charset="0"/>
              </a:rPr>
            </a:br>
            <a:r>
              <a:rPr lang="ru-RU" sz="1200" u="sng" dirty="0">
                <a:latin typeface="Bookman Old Style" panose="02050604050505020204" pitchFamily="18" charset="0"/>
                <a:hlinkClick r:id="rId3"/>
              </a:rPr>
              <a:t>http://irkobl.ru/sites/ngo</a:t>
            </a:r>
            <a:r>
              <a:rPr lang="ru-RU" sz="1200" dirty="0">
                <a:latin typeface="Bookman Old Style" panose="02050604050505020204" pitchFamily="18" charset="0"/>
              </a:rPr>
              <a:t> в разделе 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«Национальные и государственно-конфессиональные отношения/Конкурс на возмещение затрат»</a:t>
            </a:r>
            <a:endParaRPr lang="ru-RU" sz="1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51513" y="2978130"/>
            <a:ext cx="3780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>
                <a:latin typeface="Bookman Old Style" panose="02050604050505020204" pitchFamily="18" charset="0"/>
              </a:rPr>
              <a:t>в 2019 году </a:t>
            </a:r>
            <a:r>
              <a:rPr lang="ru-RU" sz="1200" dirty="0" smtClean="0">
                <a:latin typeface="Bookman Old Style" panose="02050604050505020204" pitchFamily="18" charset="0"/>
              </a:rPr>
              <a:t>проводился </a:t>
            </a:r>
            <a:r>
              <a:rPr lang="ru-RU" sz="1200" dirty="0">
                <a:latin typeface="Bookman Old Style" panose="02050604050505020204" pitchFamily="18" charset="0"/>
              </a:rPr>
              <a:t>впервые, два раза в год – в мае и </a:t>
            </a:r>
            <a:r>
              <a:rPr lang="ru-RU" sz="1200" dirty="0" smtClean="0">
                <a:latin typeface="Bookman Old Style" panose="02050604050505020204" pitchFamily="18" charset="0"/>
              </a:rPr>
              <a:t>ноябре, </a:t>
            </a:r>
            <a:endParaRPr lang="ru-RU" sz="1200" dirty="0">
              <a:latin typeface="Bookman Old Style" panose="02050604050505020204" pitchFamily="18" charset="0"/>
            </a:endParaRPr>
          </a:p>
          <a:p>
            <a:r>
              <a:rPr lang="ru-RU" sz="1200" dirty="0" smtClean="0">
                <a:latin typeface="Bookman Old Style" panose="02050604050505020204" pitchFamily="18" charset="0"/>
              </a:rPr>
              <a:t> бюджет </a:t>
            </a:r>
            <a:r>
              <a:rPr lang="ru-RU" sz="1200" b="1" dirty="0" smtClean="0">
                <a:latin typeface="Bookman Old Style" panose="02050604050505020204" pitchFamily="18" charset="0"/>
              </a:rPr>
              <a:t>1 000 000 рублей </a:t>
            </a:r>
          </a:p>
          <a:p>
            <a:endParaRPr lang="ru-RU" sz="1200" b="1" dirty="0">
              <a:latin typeface="Bookman Old Style" panose="020506040505050202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 smtClean="0">
                <a:latin typeface="Bookman Old Style" panose="02050604050505020204" pitchFamily="18" charset="0"/>
              </a:rPr>
              <a:t>по </a:t>
            </a:r>
            <a:r>
              <a:rPr lang="ru-RU" sz="1200" dirty="0">
                <a:latin typeface="Bookman Old Style" panose="02050604050505020204" pitchFamily="18" charset="0"/>
              </a:rPr>
              <a:t>результатам </a:t>
            </a:r>
            <a:r>
              <a:rPr lang="ru-RU" sz="1200" dirty="0" smtClean="0">
                <a:latin typeface="Bookman Old Style" panose="02050604050505020204" pitchFamily="18" charset="0"/>
              </a:rPr>
              <a:t>первого </a:t>
            </a:r>
            <a:r>
              <a:rPr lang="ru-RU" sz="1200" dirty="0">
                <a:latin typeface="Bookman Old Style" panose="02050604050505020204" pitchFamily="18" charset="0"/>
              </a:rPr>
              <a:t>конкурса 2019 года </a:t>
            </a:r>
            <a:r>
              <a:rPr lang="ru-RU" sz="1200" b="1" dirty="0" smtClean="0">
                <a:latin typeface="Bookman Old Style" panose="02050604050505020204" pitchFamily="18" charset="0"/>
              </a:rPr>
              <a:t>6 организаций </a:t>
            </a:r>
            <a:r>
              <a:rPr lang="ru-RU" sz="1200" dirty="0" smtClean="0">
                <a:latin typeface="Bookman Old Style" panose="02050604050505020204" pitchFamily="18" charset="0"/>
              </a:rPr>
              <a:t>получили субсидии на сумму </a:t>
            </a:r>
            <a:r>
              <a:rPr lang="ru-RU" sz="1200" b="1" dirty="0" smtClean="0">
                <a:latin typeface="Bookman Old Style" panose="02050604050505020204" pitchFamily="18" charset="0"/>
              </a:rPr>
              <a:t>262</a:t>
            </a:r>
            <a:r>
              <a:rPr lang="ru-RU" sz="1200" b="1" dirty="0">
                <a:latin typeface="Bookman Old Style" panose="02050604050505020204" pitchFamily="18" charset="0"/>
              </a:rPr>
              <a:t> 274,5 </a:t>
            </a:r>
            <a:r>
              <a:rPr lang="ru-RU" sz="1200" b="1" dirty="0" smtClean="0">
                <a:latin typeface="Bookman Old Style" panose="02050604050505020204" pitchFamily="18" charset="0"/>
              </a:rPr>
              <a:t>рублей</a:t>
            </a:r>
          </a:p>
          <a:p>
            <a:endParaRPr lang="ru-RU" sz="1200" b="1" dirty="0" smtClean="0">
              <a:latin typeface="Bookman Old Style" panose="0205060405050502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200" dirty="0" smtClean="0">
                <a:latin typeface="Bookman Old Style" panose="02050604050505020204" pitchFamily="18" charset="0"/>
              </a:rPr>
              <a:t>по результатам второго конкурса 2019 года </a:t>
            </a:r>
            <a:r>
              <a:rPr lang="ru-RU" sz="1200" b="1" dirty="0" smtClean="0">
                <a:latin typeface="Bookman Old Style" panose="02050604050505020204" pitchFamily="18" charset="0"/>
              </a:rPr>
              <a:t>16 организаций</a:t>
            </a:r>
            <a:r>
              <a:rPr lang="ru-RU" sz="1200" dirty="0" smtClean="0">
                <a:latin typeface="Bookman Old Style" panose="02050604050505020204" pitchFamily="18" charset="0"/>
              </a:rPr>
              <a:t> получили компенсацию в размере </a:t>
            </a:r>
            <a:r>
              <a:rPr lang="ru-RU" sz="1200" b="1" dirty="0" smtClean="0">
                <a:latin typeface="Bookman Old Style" panose="02050604050505020204" pitchFamily="18" charset="0"/>
              </a:rPr>
              <a:t>737 725,5 рублей</a:t>
            </a:r>
            <a:endParaRPr lang="ru-RU" sz="1200" dirty="0">
              <a:latin typeface="Bookman Old Style" panose="02050604050505020204" pitchFamily="18" charset="0"/>
            </a:endParaRPr>
          </a:p>
          <a:p>
            <a:endParaRPr lang="ru-RU" sz="1200" dirty="0">
              <a:latin typeface="Bookman Old Style" panose="02050604050505020204" pitchFamily="18" charset="0"/>
            </a:endParaRPr>
          </a:p>
          <a:p>
            <a:endParaRPr lang="ru-RU" sz="1200" dirty="0" smtClean="0">
              <a:latin typeface="Bookman Old Style" panose="02050604050505020204" pitchFamily="18" charset="0"/>
            </a:endParaRPr>
          </a:p>
          <a:p>
            <a:r>
              <a:rPr lang="ru-RU" sz="1200" dirty="0" smtClean="0">
                <a:latin typeface="Bookman Old Style" panose="02050604050505020204" pitchFamily="18" charset="0"/>
              </a:rPr>
              <a:t>Информация </a:t>
            </a:r>
            <a:r>
              <a:rPr lang="ru-RU" sz="1200" dirty="0">
                <a:latin typeface="Bookman Old Style" panose="02050604050505020204" pitchFamily="18" charset="0"/>
              </a:rPr>
              <a:t>о конкурсе размещена на сайте управления  </a:t>
            </a:r>
            <a:br>
              <a:rPr lang="ru-RU" sz="1200" dirty="0">
                <a:latin typeface="Bookman Old Style" panose="02050604050505020204" pitchFamily="18" charset="0"/>
              </a:rPr>
            </a:br>
            <a:r>
              <a:rPr lang="ru-RU" sz="1200" u="sng" dirty="0">
                <a:latin typeface="Bookman Old Style" panose="02050604050505020204" pitchFamily="18" charset="0"/>
                <a:hlinkClick r:id="rId3"/>
              </a:rPr>
              <a:t>http://irkobl.ru/sites/ngo</a:t>
            </a:r>
            <a:r>
              <a:rPr lang="ru-RU" sz="1200" dirty="0">
                <a:latin typeface="Bookman Old Style" panose="02050604050505020204" pitchFamily="18" charset="0"/>
              </a:rPr>
              <a:t> в разделе </a:t>
            </a:r>
            <a:r>
              <a:rPr lang="ru-RU" sz="1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«Конкурс на возмещение затрат в сфере гражданского общества»</a:t>
            </a:r>
          </a:p>
        </p:txBody>
      </p:sp>
    </p:spTree>
    <p:extLst>
      <p:ext uri="{BB962C8B-B14F-4D97-AF65-F5344CB8AC3E}">
        <p14:creationId xmlns:p14="http://schemas.microsoft.com/office/powerpoint/2010/main" val="1840865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43608" y="301878"/>
            <a:ext cx="8352927" cy="1584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Конкурсы на возмещение затрат</a:t>
            </a:r>
            <a:br>
              <a:rPr lang="ru-RU" sz="20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в целях оказания финансовой поддержки для участия </a:t>
            </a:r>
            <a:r>
              <a:rPr lang="ru-RU" sz="2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          в </a:t>
            </a:r>
            <a:r>
              <a:rPr lang="ru-RU" sz="2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международных, всероссийских и региональных </a:t>
            </a:r>
            <a:r>
              <a:rPr lang="ru-RU" sz="2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мероприятиях 2020 года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7570" y="172130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ru-RU" sz="1600" u="sng" dirty="0">
                <a:latin typeface="Bookman Old Style" panose="02050604050505020204" pitchFamily="18" charset="0"/>
              </a:rPr>
              <a:t>в сфере </a:t>
            </a:r>
            <a:r>
              <a:rPr lang="ru-RU" sz="1600" u="sng" dirty="0" err="1">
                <a:latin typeface="Bookman Old Style" panose="02050604050505020204" pitchFamily="18" charset="0"/>
              </a:rPr>
              <a:t>этноконфессиональных</a:t>
            </a:r>
            <a:r>
              <a:rPr lang="ru-RU" sz="1600" u="sng" dirty="0">
                <a:latin typeface="Bookman Old Style" panose="02050604050505020204" pitchFamily="18" charset="0"/>
              </a:rPr>
              <a:t> отношений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77138" y="1721308"/>
            <a:ext cx="40095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>
                <a:latin typeface="Bookman Old Style" panose="02050604050505020204" pitchFamily="18" charset="0"/>
              </a:rPr>
              <a:t>в сфере гражданского общества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44" y="2295686"/>
            <a:ext cx="444342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Bookman Old Style" panose="02050604050505020204" pitchFamily="18" charset="0"/>
              </a:rPr>
              <a:t>Финансирование Конкурса </a:t>
            </a:r>
            <a:r>
              <a:rPr lang="ru-RU" sz="1600" dirty="0" smtClean="0">
                <a:latin typeface="Bookman Old Style" panose="02050604050505020204" pitchFamily="18" charset="0"/>
              </a:rPr>
              <a:t/>
            </a:r>
            <a:br>
              <a:rPr lang="ru-RU" sz="1600" dirty="0" smtClean="0">
                <a:latin typeface="Bookman Old Style" panose="02050604050505020204" pitchFamily="18" charset="0"/>
              </a:rPr>
            </a:br>
            <a:r>
              <a:rPr lang="ru-RU" sz="1600" dirty="0" smtClean="0">
                <a:latin typeface="Bookman Old Style" panose="02050604050505020204" pitchFamily="18" charset="0"/>
              </a:rPr>
              <a:t>800 000 рублей</a:t>
            </a:r>
          </a:p>
          <a:p>
            <a:pPr algn="ctr"/>
            <a:endParaRPr lang="ru-RU" sz="1600" dirty="0"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 smtClean="0">
                <a:latin typeface="Bookman Old Style" panose="02050604050505020204" pitchFamily="18" charset="0"/>
              </a:rPr>
              <a:t>Прием заявок на Конкурс </a:t>
            </a:r>
            <a:r>
              <a:rPr lang="ru-RU" sz="16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октябрь 2020 года</a:t>
            </a:r>
            <a:br>
              <a:rPr lang="ru-RU" sz="1600" dirty="0" smtClean="0">
                <a:latin typeface="Bookman Old Style" panose="02050604050505020204" pitchFamily="18" charset="0"/>
              </a:rPr>
            </a:br>
            <a:r>
              <a:rPr lang="ru-RU" sz="1600" b="1" dirty="0" smtClean="0">
                <a:latin typeface="Bookman Old Style" panose="02050604050505020204" pitchFamily="18" charset="0"/>
              </a:rPr>
              <a:t>Результаты Конкурса </a:t>
            </a:r>
            <a:endParaRPr lang="ru-RU" sz="1600" dirty="0">
              <a:latin typeface="Bookman Old Style" panose="02050604050505020204" pitchFamily="18" charset="0"/>
            </a:endParaRPr>
          </a:p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ноябрь 2020 года</a:t>
            </a:r>
            <a:endParaRPr lang="ru-RU" sz="1600" b="1" dirty="0">
              <a:latin typeface="Bookman Old Style" panose="02050604050505020204" pitchFamily="18" charset="0"/>
            </a:endParaRPr>
          </a:p>
          <a:p>
            <a:endParaRPr lang="ru-RU" sz="1600" b="1" dirty="0" smtClean="0">
              <a:latin typeface="Bookman Old Style" panose="02050604050505020204" pitchFamily="18" charset="0"/>
            </a:endParaRPr>
          </a:p>
          <a:p>
            <a:r>
              <a:rPr lang="ru-RU" sz="1600" b="1" dirty="0" smtClean="0">
                <a:latin typeface="Bookman Old Style" panose="02050604050505020204" pitchFamily="18" charset="0"/>
              </a:rPr>
              <a:t>Контактное лицо:</a:t>
            </a:r>
          </a:p>
          <a:p>
            <a:r>
              <a:rPr lang="ru-RU" sz="1600" dirty="0" smtClean="0">
                <a:latin typeface="Bookman Old Style" panose="02050604050505020204" pitchFamily="18" charset="0"/>
              </a:rPr>
              <a:t>Кузнецова Ирина Владимировна, </a:t>
            </a:r>
            <a:br>
              <a:rPr lang="ru-RU" sz="1600" dirty="0" smtClean="0">
                <a:latin typeface="Bookman Old Style" panose="02050604050505020204" pitchFamily="18" charset="0"/>
              </a:rPr>
            </a:br>
            <a:r>
              <a:rPr lang="ru-RU" sz="1600" dirty="0" smtClean="0">
                <a:latin typeface="Bookman Old Style" panose="02050604050505020204" pitchFamily="18" charset="0"/>
              </a:rPr>
              <a:t>8 (3952) 20-29-56</a:t>
            </a:r>
          </a:p>
          <a:p>
            <a:endParaRPr lang="ru-RU" sz="1600" dirty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>
                <a:latin typeface="Bookman Old Style" panose="02050604050505020204" pitchFamily="18" charset="0"/>
              </a:rPr>
              <a:t>Информация о конкурсе размещена </a:t>
            </a:r>
            <a:r>
              <a:rPr lang="ru-RU" sz="1400" dirty="0" smtClean="0">
                <a:latin typeface="Bookman Old Style" panose="02050604050505020204" pitchFamily="18" charset="0"/>
              </a:rPr>
              <a:t/>
            </a:r>
            <a:br>
              <a:rPr lang="ru-RU" sz="1400" dirty="0" smtClean="0">
                <a:latin typeface="Bookman Old Style" panose="02050604050505020204" pitchFamily="18" charset="0"/>
              </a:rPr>
            </a:br>
            <a:r>
              <a:rPr lang="ru-RU" sz="1400" dirty="0" smtClean="0">
                <a:latin typeface="Bookman Old Style" panose="02050604050505020204" pitchFamily="18" charset="0"/>
              </a:rPr>
              <a:t>на </a:t>
            </a:r>
            <a:r>
              <a:rPr lang="ru-RU" sz="1400" dirty="0">
                <a:latin typeface="Bookman Old Style" panose="02050604050505020204" pitchFamily="18" charset="0"/>
              </a:rPr>
              <a:t>сайте </a:t>
            </a:r>
            <a:r>
              <a:rPr lang="ru-RU" sz="1400" dirty="0" smtClean="0">
                <a:latin typeface="Bookman Old Style" panose="02050604050505020204" pitchFamily="18" charset="0"/>
              </a:rPr>
              <a:t>управления </a:t>
            </a:r>
            <a:r>
              <a:rPr lang="ru-RU" sz="1400" u="sng" dirty="0" smtClean="0">
                <a:latin typeface="Bookman Old Style" panose="02050604050505020204" pitchFamily="18" charset="0"/>
                <a:hlinkClick r:id="rId3"/>
              </a:rPr>
              <a:t>http</a:t>
            </a:r>
            <a:r>
              <a:rPr lang="ru-RU" sz="1400" u="sng" dirty="0">
                <a:latin typeface="Bookman Old Style" panose="02050604050505020204" pitchFamily="18" charset="0"/>
                <a:hlinkClick r:id="rId3"/>
              </a:rPr>
              <a:t>://irkobl.ru/sites/ngo</a:t>
            </a:r>
            <a:r>
              <a:rPr lang="ru-RU" sz="1400" dirty="0">
                <a:latin typeface="Bookman Old Style" panose="02050604050505020204" pitchFamily="18" charset="0"/>
              </a:rPr>
              <a:t> в разделе </a:t>
            </a:r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«Национальные </a:t>
            </a:r>
            <a:b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и </a:t>
            </a:r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государственно-конфессиональные отношения/Конкурс </a:t>
            </a:r>
            <a:r>
              <a:rPr lang="ru-RU" sz="1400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на </a:t>
            </a:r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возмещение затрат»</a:t>
            </a:r>
            <a:endParaRPr lang="ru-RU" sz="14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244" y="2204864"/>
            <a:ext cx="4196793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Bookman Old Style" panose="02050604050505020204" pitchFamily="18" charset="0"/>
              </a:rPr>
              <a:t>Финансирование Конкурса </a:t>
            </a:r>
            <a:r>
              <a:rPr lang="ru-RU" sz="1600" dirty="0">
                <a:latin typeface="Bookman Old Style" panose="02050604050505020204" pitchFamily="18" charset="0"/>
              </a:rPr>
              <a:t/>
            </a:r>
            <a:br>
              <a:rPr lang="ru-RU" sz="1600" dirty="0">
                <a:latin typeface="Bookman Old Style" panose="02050604050505020204" pitchFamily="18" charset="0"/>
              </a:rPr>
            </a:br>
            <a:r>
              <a:rPr lang="ru-RU" sz="1600" dirty="0" smtClean="0">
                <a:latin typeface="Bookman Old Style" panose="02050604050505020204" pitchFamily="18" charset="0"/>
              </a:rPr>
              <a:t>1 000 </a:t>
            </a:r>
            <a:r>
              <a:rPr lang="ru-RU" sz="1600" dirty="0">
                <a:latin typeface="Bookman Old Style" panose="02050604050505020204" pitchFamily="18" charset="0"/>
              </a:rPr>
              <a:t>000 рублей</a:t>
            </a:r>
            <a:br>
              <a:rPr lang="ru-RU" sz="1600" dirty="0">
                <a:latin typeface="Bookman Old Style" panose="02050604050505020204" pitchFamily="18" charset="0"/>
              </a:rPr>
            </a:br>
            <a:endParaRPr lang="ru-RU" sz="16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 smtClean="0">
                <a:latin typeface="Bookman Old Style" panose="02050604050505020204" pitchFamily="18" charset="0"/>
              </a:rPr>
              <a:t>Прием заявок на Конкурс </a:t>
            </a:r>
          </a:p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апрель 2020 года</a:t>
            </a:r>
            <a:endParaRPr lang="ru-RU" sz="1600" dirty="0">
              <a:latin typeface="Bookman Old Style" panose="02050604050505020204" pitchFamily="18" charset="0"/>
            </a:endParaRPr>
          </a:p>
          <a:p>
            <a:pPr algn="ctr"/>
            <a:r>
              <a:rPr lang="ru-RU" sz="1600" dirty="0">
                <a:latin typeface="Bookman Old Style" panose="02050604050505020204" pitchFamily="18" charset="0"/>
              </a:rPr>
              <a:t> октябрь 2020 </a:t>
            </a:r>
            <a:r>
              <a:rPr lang="ru-RU" sz="1600" dirty="0" smtClean="0">
                <a:latin typeface="Bookman Old Style" panose="02050604050505020204" pitchFamily="18" charset="0"/>
              </a:rPr>
              <a:t>года</a:t>
            </a:r>
            <a:endParaRPr lang="ru-RU" sz="1600" dirty="0"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 smtClean="0">
                <a:latin typeface="Bookman Old Style" panose="02050604050505020204" pitchFamily="18" charset="0"/>
              </a:rPr>
              <a:t>Результаты Конкурса</a:t>
            </a:r>
          </a:p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Май 2020 года</a:t>
            </a:r>
          </a:p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Ноябрь 2020 года</a:t>
            </a:r>
            <a:endParaRPr lang="ru-RU" sz="1000" dirty="0" smtClean="0">
              <a:latin typeface="Bookman Old Style" panose="02050604050505020204" pitchFamily="18" charset="0"/>
            </a:endParaRPr>
          </a:p>
          <a:p>
            <a:pPr algn="ctr"/>
            <a:endParaRPr lang="ru-RU" sz="1600" b="1" dirty="0">
              <a:latin typeface="Bookman Old Style" panose="02050604050505020204" pitchFamily="18" charset="0"/>
            </a:endParaRPr>
          </a:p>
          <a:p>
            <a:r>
              <a:rPr lang="ru-RU" sz="1600" b="1" dirty="0">
                <a:latin typeface="Bookman Old Style" panose="02050604050505020204" pitchFamily="18" charset="0"/>
              </a:rPr>
              <a:t>Контактное </a:t>
            </a:r>
            <a:r>
              <a:rPr lang="ru-RU" sz="1600" b="1" dirty="0" smtClean="0">
                <a:latin typeface="Bookman Old Style" panose="02050604050505020204" pitchFamily="18" charset="0"/>
              </a:rPr>
              <a:t>лицо:</a:t>
            </a:r>
            <a:endParaRPr lang="ru-RU" sz="1600" b="1" dirty="0">
              <a:latin typeface="Bookman Old Style" panose="02050604050505020204" pitchFamily="18" charset="0"/>
            </a:endParaRPr>
          </a:p>
          <a:p>
            <a:r>
              <a:rPr lang="ru-RU" sz="1600" dirty="0" smtClean="0">
                <a:latin typeface="Bookman Old Style" panose="02050604050505020204" pitchFamily="18" charset="0"/>
              </a:rPr>
              <a:t>Кряжева Мария Сергеевна, </a:t>
            </a:r>
            <a:br>
              <a:rPr lang="ru-RU" sz="1600" dirty="0" smtClean="0">
                <a:latin typeface="Bookman Old Style" panose="02050604050505020204" pitchFamily="18" charset="0"/>
              </a:rPr>
            </a:br>
            <a:r>
              <a:rPr lang="ru-RU" sz="1600" dirty="0" smtClean="0">
                <a:latin typeface="Bookman Old Style" panose="02050604050505020204" pitchFamily="18" charset="0"/>
              </a:rPr>
              <a:t>8 </a:t>
            </a:r>
            <a:r>
              <a:rPr lang="ru-RU" sz="1600" dirty="0">
                <a:latin typeface="Bookman Old Style" panose="02050604050505020204" pitchFamily="18" charset="0"/>
              </a:rPr>
              <a:t>(3952) </a:t>
            </a:r>
            <a:r>
              <a:rPr lang="ru-RU" sz="1600" dirty="0" smtClean="0">
                <a:latin typeface="Bookman Old Style" panose="02050604050505020204" pitchFamily="18" charset="0"/>
              </a:rPr>
              <a:t>20-39-89</a:t>
            </a:r>
            <a:endParaRPr lang="ru-RU" sz="1000" dirty="0" smtClean="0">
              <a:latin typeface="Bookman Old Style" panose="02050604050505020204" pitchFamily="18" charset="0"/>
            </a:endParaRPr>
          </a:p>
          <a:p>
            <a:endParaRPr lang="ru-RU" dirty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>
                <a:latin typeface="Bookman Old Style" panose="02050604050505020204" pitchFamily="18" charset="0"/>
              </a:rPr>
              <a:t>Информация о конкурсе размещена </a:t>
            </a:r>
            <a:r>
              <a:rPr lang="ru-RU" sz="1400" dirty="0" smtClean="0">
                <a:latin typeface="Bookman Old Style" panose="02050604050505020204" pitchFamily="18" charset="0"/>
              </a:rPr>
              <a:t/>
            </a:r>
            <a:br>
              <a:rPr lang="ru-RU" sz="1400" dirty="0" smtClean="0">
                <a:latin typeface="Bookman Old Style" panose="02050604050505020204" pitchFamily="18" charset="0"/>
              </a:rPr>
            </a:br>
            <a:r>
              <a:rPr lang="ru-RU" sz="1400" dirty="0" smtClean="0">
                <a:latin typeface="Bookman Old Style" panose="02050604050505020204" pitchFamily="18" charset="0"/>
              </a:rPr>
              <a:t>на </a:t>
            </a:r>
            <a:r>
              <a:rPr lang="ru-RU" sz="1400" dirty="0">
                <a:latin typeface="Bookman Old Style" panose="02050604050505020204" pitchFamily="18" charset="0"/>
              </a:rPr>
              <a:t>сайте управления </a:t>
            </a:r>
            <a:r>
              <a:rPr lang="ru-RU" sz="1400" u="sng" dirty="0" smtClean="0">
                <a:latin typeface="Bookman Old Style" panose="02050604050505020204" pitchFamily="18" charset="0"/>
                <a:hlinkClick r:id="rId3"/>
              </a:rPr>
              <a:t>http</a:t>
            </a:r>
            <a:r>
              <a:rPr lang="ru-RU" sz="1400" u="sng" dirty="0">
                <a:latin typeface="Bookman Old Style" panose="02050604050505020204" pitchFamily="18" charset="0"/>
                <a:hlinkClick r:id="rId3"/>
              </a:rPr>
              <a:t>://irkobl.ru/sites/ngo</a:t>
            </a:r>
            <a:r>
              <a:rPr lang="ru-RU" sz="1400" dirty="0">
                <a:latin typeface="Bookman Old Style" panose="02050604050505020204" pitchFamily="18" charset="0"/>
              </a:rPr>
              <a:t> в разделе </a:t>
            </a:r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«Конкурс на возмещение затрат в сфере гражданского общества»</a:t>
            </a:r>
          </a:p>
          <a:p>
            <a:pPr algn="ctr"/>
            <a:endParaRPr lang="ru-RU" sz="1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46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8229600" cy="151216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Bookman Old Style" panose="02050604050505020204" pitchFamily="18" charset="0"/>
              </a:rPr>
              <a:t/>
            </a:r>
            <a:br>
              <a:rPr lang="ru-RU" sz="1800" b="1" dirty="0" smtClean="0">
                <a:latin typeface="Bookman Old Style" panose="02050604050505020204" pitchFamily="18" charset="0"/>
              </a:rPr>
            </a:br>
            <a:r>
              <a:rPr lang="ru-RU" sz="1800" b="1" dirty="0" smtClean="0">
                <a:latin typeface="Bookman Old Style" panose="02050604050505020204" pitchFamily="18" charset="0"/>
              </a:rPr>
              <a:t> Номинация </a:t>
            </a:r>
            <a:r>
              <a:rPr lang="ru-RU" sz="1800" b="1" dirty="0">
                <a:latin typeface="Bookman Old Style" panose="02050604050505020204" pitchFamily="18" charset="0"/>
              </a:rPr>
              <a:t>«Укрепление межнационального мира </a:t>
            </a:r>
            <a:r>
              <a:rPr lang="ru-RU" sz="1800" b="1" dirty="0" smtClean="0">
                <a:latin typeface="Bookman Old Style" panose="02050604050505020204" pitchFamily="18" charset="0"/>
              </a:rPr>
              <a:t>                   и согласия</a:t>
            </a:r>
            <a:r>
              <a:rPr lang="ru-RU" sz="1800" b="1" dirty="0">
                <a:latin typeface="Bookman Old Style" panose="02050604050505020204" pitchFamily="18" charset="0"/>
              </a:rPr>
              <a:t>, реализация иных мероприятий в сфере национальной политики на муниципальном уровне</a:t>
            </a:r>
            <a:r>
              <a:rPr lang="ru-RU" sz="1800" b="1" dirty="0" smtClean="0">
                <a:latin typeface="Bookman Old Style" panose="02050604050505020204" pitchFamily="18" charset="0"/>
              </a:rPr>
              <a:t>»</a:t>
            </a:r>
            <a:br>
              <a:rPr lang="ru-RU" sz="1800" b="1" dirty="0" smtClean="0">
                <a:latin typeface="Bookman Old Style" panose="02050604050505020204" pitchFamily="18" charset="0"/>
              </a:rPr>
            </a:br>
            <a:r>
              <a:rPr lang="ru-RU" sz="1800" b="1" dirty="0">
                <a:latin typeface="Bookman Old Style" panose="02050604050505020204" pitchFamily="18" charset="0"/>
              </a:rPr>
              <a:t/>
            </a:r>
            <a:br>
              <a:rPr lang="ru-RU" sz="1800" b="1" dirty="0">
                <a:latin typeface="Bookman Old Style" panose="02050604050505020204" pitchFamily="18" charset="0"/>
              </a:rPr>
            </a:br>
            <a:r>
              <a:rPr lang="ru-RU" sz="1800" b="1" dirty="0" smtClean="0">
                <a:latin typeface="Bookman Old Style" panose="02050604050505020204" pitchFamily="18" charset="0"/>
              </a:rPr>
              <a:t>                       Всероссийского конкурса </a:t>
            </a:r>
            <a:br>
              <a:rPr lang="ru-RU" sz="1800" b="1" dirty="0" smtClean="0">
                <a:latin typeface="Bookman Old Style" panose="02050604050505020204" pitchFamily="18" charset="0"/>
              </a:rPr>
            </a:br>
            <a:r>
              <a:rPr lang="ru-RU" sz="1800" b="1" dirty="0" smtClean="0">
                <a:latin typeface="Bookman Old Style" panose="02050604050505020204" pitchFamily="18" charset="0"/>
              </a:rPr>
              <a:t>                          «</a:t>
            </a:r>
            <a:r>
              <a:rPr lang="ru-RU" sz="1800" b="1" dirty="0">
                <a:latin typeface="Bookman Old Style" panose="02050604050505020204" pitchFamily="18" charset="0"/>
              </a:rPr>
              <a:t>Лучшая муниципальная практика</a:t>
            </a:r>
            <a:r>
              <a:rPr lang="ru-RU" sz="1800" b="1" dirty="0" smtClean="0">
                <a:latin typeface="Bookman Old Style" panose="02050604050505020204" pitchFamily="18" charset="0"/>
              </a:rPr>
              <a:t>»</a:t>
            </a:r>
            <a:endParaRPr lang="ru-RU" sz="18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850" y="2996952"/>
            <a:ext cx="8075240" cy="639762"/>
          </a:xfrm>
        </p:spPr>
        <p:txBody>
          <a:bodyPr>
            <a:noAutofit/>
          </a:bodyPr>
          <a:lstStyle/>
          <a:p>
            <a:pPr algn="just"/>
            <a:endParaRPr lang="ru-RU" sz="1800" b="1" dirty="0">
              <a:latin typeface="Bookman Old Style" panose="02050604050505020204" pitchFamily="18" charset="0"/>
            </a:endParaRPr>
          </a:p>
          <a:p>
            <a:pPr algn="just"/>
            <a:endParaRPr lang="ru-RU" sz="1800" b="1" u="sng" dirty="0" smtClean="0">
              <a:latin typeface="Bookman Old Style" panose="02050604050505020204" pitchFamily="18" charset="0"/>
            </a:endParaRPr>
          </a:p>
          <a:p>
            <a:pPr algn="just"/>
            <a:endParaRPr lang="ru-RU" sz="1800" b="1" u="sng" dirty="0">
              <a:latin typeface="Bookman Old Style" panose="02050604050505020204" pitchFamily="18" charset="0"/>
            </a:endParaRPr>
          </a:p>
          <a:p>
            <a:pPr algn="just"/>
            <a:endParaRPr lang="ru-RU" sz="1800" b="1" u="sng" dirty="0" smtClean="0">
              <a:latin typeface="Bookman Old Style" panose="02050604050505020204" pitchFamily="18" charset="0"/>
            </a:endParaRPr>
          </a:p>
          <a:p>
            <a:pPr algn="just"/>
            <a:r>
              <a:rPr lang="ru-RU" sz="1800" b="1" u="sng" dirty="0" smtClean="0">
                <a:latin typeface="Bookman Old Style" panose="02050604050505020204" pitchFamily="18" charset="0"/>
              </a:rPr>
              <a:t>2019 год</a:t>
            </a:r>
            <a:r>
              <a:rPr lang="ru-RU" sz="1800" b="1" dirty="0" smtClean="0">
                <a:latin typeface="Bookman Old Style" panose="02050604050505020204" pitchFamily="18" charset="0"/>
              </a:rPr>
              <a:t> </a:t>
            </a:r>
            <a:r>
              <a:rPr lang="ru-RU" sz="1800" dirty="0" smtClean="0">
                <a:latin typeface="Bookman Old Style" panose="02050604050505020204" pitchFamily="18" charset="0"/>
              </a:rPr>
              <a:t>– 4 заявки</a:t>
            </a:r>
          </a:p>
          <a:p>
            <a:pPr algn="l"/>
            <a:endParaRPr lang="ru-RU" sz="1800" dirty="0" smtClean="0"/>
          </a:p>
          <a:p>
            <a:pPr algn="l"/>
            <a:r>
              <a:rPr lang="ru-RU" sz="1600" b="1" dirty="0" smtClean="0"/>
              <a:t>На региональном уровне места распределены следующим образом:</a:t>
            </a:r>
          </a:p>
          <a:p>
            <a:pPr algn="l"/>
            <a:r>
              <a:rPr lang="ru-RU" sz="1600" dirty="0" smtClean="0"/>
              <a:t>в </a:t>
            </a:r>
            <a:r>
              <a:rPr lang="ru-RU" sz="1600" dirty="0"/>
              <a:t>категории </a:t>
            </a:r>
            <a:r>
              <a:rPr lang="ru-RU" sz="1600" b="1" i="1" dirty="0"/>
              <a:t>«городские округа и городские поселения</a:t>
            </a:r>
            <a:r>
              <a:rPr lang="ru-RU" sz="1600" b="1" i="1" dirty="0" smtClean="0"/>
              <a:t>»</a:t>
            </a:r>
            <a:endParaRPr lang="ru-RU" sz="1600" b="1" i="1" dirty="0"/>
          </a:p>
          <a:p>
            <a:pPr algn="l"/>
            <a:r>
              <a:rPr lang="en-US" sz="1600" b="1" dirty="0"/>
              <a:t>I </a:t>
            </a:r>
            <a:r>
              <a:rPr lang="ru-RU" sz="1600" b="1" dirty="0"/>
              <a:t>место </a:t>
            </a:r>
            <a:r>
              <a:rPr lang="ru-RU" sz="1600" dirty="0"/>
              <a:t>- муниципальное образования «Заларинский район»; </a:t>
            </a:r>
          </a:p>
          <a:p>
            <a:pPr algn="l"/>
            <a:r>
              <a:rPr lang="en-US" sz="1600" b="1" dirty="0"/>
              <a:t>II </a:t>
            </a:r>
            <a:r>
              <a:rPr lang="ru-RU" sz="1600" b="1" dirty="0"/>
              <a:t>место </a:t>
            </a:r>
            <a:r>
              <a:rPr lang="ru-RU" sz="1600" dirty="0"/>
              <a:t>- город Черемхово;</a:t>
            </a:r>
          </a:p>
          <a:p>
            <a:pPr algn="l"/>
            <a:r>
              <a:rPr lang="en-US" sz="1600" b="1" dirty="0"/>
              <a:t>III </a:t>
            </a:r>
            <a:r>
              <a:rPr lang="ru-RU" sz="1600" b="1" dirty="0"/>
              <a:t>место </a:t>
            </a:r>
            <a:r>
              <a:rPr lang="ru-RU" sz="1600" dirty="0"/>
              <a:t>- Ангарский городской округ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endParaRPr lang="ru-RU" sz="1600" dirty="0"/>
          </a:p>
          <a:p>
            <a:pPr algn="l"/>
            <a:r>
              <a:rPr lang="ru-RU" sz="1600" dirty="0"/>
              <a:t>В категории </a:t>
            </a:r>
            <a:r>
              <a:rPr lang="ru-RU" sz="1600" b="1" i="1" dirty="0"/>
              <a:t>«сельские поселения»</a:t>
            </a:r>
            <a:r>
              <a:rPr lang="ru-RU" sz="1600" dirty="0"/>
              <a:t> - </a:t>
            </a:r>
            <a:r>
              <a:rPr lang="en-US" sz="1600" b="1" dirty="0"/>
              <a:t>I </a:t>
            </a:r>
            <a:r>
              <a:rPr lang="ru-RU" sz="1600" b="1" dirty="0"/>
              <a:t>место </a:t>
            </a:r>
            <a:r>
              <a:rPr lang="ru-RU" sz="1600" dirty="0"/>
              <a:t>присвоено </a:t>
            </a:r>
            <a:r>
              <a:rPr lang="ru-RU" sz="1600" dirty="0" err="1"/>
              <a:t>Хужирскому</a:t>
            </a:r>
            <a:r>
              <a:rPr lang="ru-RU" sz="1600" dirty="0"/>
              <a:t> муниципальному </a:t>
            </a:r>
            <a:r>
              <a:rPr lang="ru-RU" sz="1600" dirty="0" smtClean="0"/>
              <a:t>образованию</a:t>
            </a:r>
          </a:p>
          <a:p>
            <a:pPr algn="l"/>
            <a:endParaRPr lang="ru-RU" sz="1600" dirty="0"/>
          </a:p>
          <a:p>
            <a:pPr algn="l"/>
            <a:r>
              <a:rPr lang="ru-RU" sz="1600" dirty="0" smtClean="0"/>
              <a:t>На федеральном уровне в 2019 году отмечена Лучшая муниципальная практика города Черемхово</a:t>
            </a:r>
            <a:endParaRPr lang="ru-RU" sz="1800" dirty="0"/>
          </a:p>
          <a:p>
            <a:pPr algn="just"/>
            <a:endParaRPr lang="ru-RU" sz="1800" dirty="0">
              <a:latin typeface="Bookman Old Style" panose="0205060405050502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87624" y="5661248"/>
            <a:ext cx="7848872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В 2020 году приём заявок на региональный этап Конкурса запланирован на начало марта 2020 года.</a:t>
            </a:r>
          </a:p>
          <a:p>
            <a:pPr marL="0" indent="0" algn="ctr">
              <a:buNone/>
            </a:pPr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Контактное лицо: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</a:rPr>
              <a:t> Кузнецова Ирина Владимировна, 8 (3952) 20-29-56.</a:t>
            </a:r>
          </a:p>
        </p:txBody>
      </p:sp>
    </p:spTree>
    <p:extLst>
      <p:ext uri="{BB962C8B-B14F-4D97-AF65-F5344CB8AC3E}">
        <p14:creationId xmlns:p14="http://schemas.microsoft.com/office/powerpoint/2010/main" val="1566784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814733" cy="4392488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Bookman Old Style" panose="02050604050505020204" pitchFamily="18" charset="0"/>
              </a:rPr>
              <a:t>В </a:t>
            </a:r>
            <a:r>
              <a:rPr lang="ru-RU" dirty="0">
                <a:latin typeface="Bookman Old Style" panose="02050604050505020204" pitchFamily="18" charset="0"/>
              </a:rPr>
              <a:t>2019 </a:t>
            </a:r>
            <a:r>
              <a:rPr lang="ru-RU" dirty="0" smtClean="0">
                <a:latin typeface="Bookman Old Style" panose="02050604050505020204" pitchFamily="18" charset="0"/>
              </a:rPr>
              <a:t>бюджет конкурса </a:t>
            </a:r>
            <a:r>
              <a:rPr lang="ru-RU" b="1" dirty="0" smtClean="0">
                <a:latin typeface="Bookman Old Style" panose="02050604050505020204" pitchFamily="18" charset="0"/>
              </a:rPr>
              <a:t>4 000 000 рублей, </a:t>
            </a:r>
            <a:r>
              <a:rPr lang="ru-RU" dirty="0" smtClean="0">
                <a:latin typeface="Bookman Old Style" panose="02050604050505020204" pitchFamily="18" charset="0"/>
              </a:rPr>
              <a:t>максимальный размер выплаты -</a:t>
            </a:r>
            <a:r>
              <a:rPr lang="ru-RU" b="1" dirty="0" smtClean="0">
                <a:latin typeface="Bookman Old Style" panose="02050604050505020204" pitchFamily="18" charset="0"/>
              </a:rPr>
              <a:t>125 тыс. рублей</a:t>
            </a:r>
            <a:endParaRPr lang="ru-RU" b="1" dirty="0">
              <a:latin typeface="Bookman Old Style" panose="020506040505050202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	На </a:t>
            </a:r>
            <a:r>
              <a:rPr lang="ru-RU" dirty="0">
                <a:latin typeface="Bookman Old Style" panose="02050604050505020204" pitchFamily="18" charset="0"/>
              </a:rPr>
              <a:t>конкурс подано 99 заявок, из них 73 заявки поданы из сельских поселений, 16 – из городских округов, 10 – из городских поселений.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	По </a:t>
            </a:r>
            <a:r>
              <a:rPr lang="ru-RU" dirty="0">
                <a:latin typeface="Bookman Old Style" panose="02050604050505020204" pitchFamily="18" charset="0"/>
              </a:rPr>
              <a:t>каждой группе территорий определены победители конкурса: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dirty="0">
                <a:latin typeface="Bookman Old Style" panose="02050604050505020204" pitchFamily="18" charset="0"/>
              </a:rPr>
              <a:t>1) по группе сельских поселений – 18 победителей;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dirty="0">
                <a:latin typeface="Bookman Old Style" panose="02050604050505020204" pitchFamily="18" charset="0"/>
              </a:rPr>
              <a:t>2) по группе городских поселений – 7 </a:t>
            </a:r>
            <a:r>
              <a:rPr lang="ru-RU" dirty="0" smtClean="0">
                <a:latin typeface="Bookman Old Style" panose="02050604050505020204" pitchFamily="18" charset="0"/>
              </a:rPr>
              <a:t>победителей;</a:t>
            </a:r>
            <a:endParaRPr lang="ru-RU" dirty="0">
              <a:latin typeface="Bookman Old Style" panose="020506040505050202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dirty="0">
                <a:latin typeface="Bookman Old Style" panose="02050604050505020204" pitchFamily="18" charset="0"/>
              </a:rPr>
              <a:t>3) по группе городских округов – 7 победителей.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ru-RU" b="1" dirty="0">
                <a:latin typeface="Bookman Old Style" panose="02050604050505020204" pitchFamily="18" charset="0"/>
              </a:rPr>
              <a:t>Всего 32 </a:t>
            </a:r>
            <a:r>
              <a:rPr lang="ru-RU" b="1" dirty="0" smtClean="0">
                <a:latin typeface="Bookman Old Style" panose="02050604050505020204" pitchFamily="18" charset="0"/>
              </a:rPr>
              <a:t>победителя.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Bookman Old Style" panose="02050604050505020204" pitchFamily="18" charset="0"/>
              </a:rPr>
              <a:t/>
            </a:r>
            <a:br>
              <a:rPr lang="ru-RU" sz="2700" b="1" dirty="0" smtClean="0">
                <a:latin typeface="Bookman Old Style" panose="02050604050505020204" pitchFamily="18" charset="0"/>
              </a:rPr>
            </a:br>
            <a:r>
              <a:rPr lang="ru-RU" sz="2700" b="1" dirty="0" smtClean="0">
                <a:latin typeface="Bookman Old Style" panose="02050604050505020204" pitchFamily="18" charset="0"/>
              </a:rPr>
              <a:t>Конкурс «Лучший проект территориального общественного самоуправления в </a:t>
            </a:r>
            <a:br>
              <a:rPr lang="ru-RU" sz="2700" b="1" dirty="0" smtClean="0">
                <a:latin typeface="Bookman Old Style" panose="02050604050505020204" pitchFamily="18" charset="0"/>
              </a:rPr>
            </a:br>
            <a:r>
              <a:rPr lang="ru-RU" sz="2700" b="1" dirty="0" smtClean="0">
                <a:latin typeface="Bookman Old Style" panose="02050604050505020204" pitchFamily="18" charset="0"/>
              </a:rPr>
              <a:t>Иркутской области»</a:t>
            </a:r>
            <a:br>
              <a:rPr lang="ru-RU" sz="2700" b="1" dirty="0" smtClean="0">
                <a:latin typeface="Bookman Old Style" panose="02050604050505020204" pitchFamily="18" charset="0"/>
              </a:rPr>
            </a:br>
            <a:endParaRPr lang="ru-RU" sz="27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967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814733" cy="439248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Bookman Old Style" panose="02050604050505020204" pitchFamily="18" charset="0"/>
              </a:rPr>
              <a:t>Более </a:t>
            </a:r>
            <a:r>
              <a:rPr lang="ru-RU" dirty="0">
                <a:latin typeface="Bookman Old Style" panose="02050604050505020204" pitchFamily="18" charset="0"/>
              </a:rPr>
              <a:t>подробная информация о конкурсе «Лучший проект ТОС Иркутской области»  размещена на официальном портале Правительства Иркутской области: </a:t>
            </a:r>
          </a:p>
          <a:p>
            <a:pPr marL="0" indent="0" algn="just">
              <a:buNone/>
            </a:pPr>
            <a:r>
              <a:rPr lang="ru-RU" dirty="0" smtClean="0">
                <a:latin typeface="Bookman Old Style" panose="02050604050505020204" pitchFamily="18" charset="0"/>
              </a:rPr>
              <a:t>вкладка </a:t>
            </a:r>
            <a:r>
              <a:rPr lang="ru-RU" dirty="0">
                <a:latin typeface="Bookman Old Style" panose="02050604050505020204" pitchFamily="18" charset="0"/>
              </a:rPr>
              <a:t>«Власть», раздел «Местное самоуправление»  – «Конкурс на лучший проект ТОС»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ru-RU" dirty="0">
              <a:latin typeface="Bookman Old Style" panose="02050604050505020204" pitchFamily="18" charset="0"/>
              <a:hlinkClick r:id="rId3"/>
            </a:endParaRPr>
          </a:p>
          <a:p>
            <a:pPr marL="0" indent="0" algn="just">
              <a:buNone/>
            </a:pPr>
            <a:r>
              <a:rPr lang="ru-RU" dirty="0" smtClean="0">
                <a:latin typeface="Bookman Old Style" panose="02050604050505020204" pitchFamily="18" charset="0"/>
                <a:hlinkClick r:id="rId3"/>
              </a:rPr>
              <a:t>https</a:t>
            </a:r>
            <a:r>
              <a:rPr lang="ru-RU" dirty="0">
                <a:latin typeface="Bookman Old Style" panose="02050604050505020204" pitchFamily="18" charset="0"/>
                <a:hlinkClick r:id="rId3"/>
              </a:rPr>
              <a:t>://irkobl.ru/sites/regpolicy/public/konkurs_tos</a:t>
            </a:r>
            <a:r>
              <a:rPr lang="ru-RU" dirty="0" smtClean="0">
                <a:latin typeface="Bookman Old Style" panose="02050604050505020204" pitchFamily="18" charset="0"/>
                <a:hlinkClick r:id="rId3"/>
              </a:rPr>
              <a:t>/</a:t>
            </a:r>
            <a:r>
              <a:rPr lang="ru-RU" dirty="0" smtClean="0">
                <a:latin typeface="Bookman Old Style" panose="02050604050505020204" pitchFamily="18" charset="0"/>
              </a:rPr>
              <a:t> </a:t>
            </a:r>
            <a:endParaRPr lang="ru-RU" dirty="0">
              <a:latin typeface="Bookman Old Style" panose="020506040505050202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Bookman Old Style" panose="02050604050505020204" pitchFamily="18" charset="0"/>
              </a:rPr>
              <a:t/>
            </a:r>
            <a:br>
              <a:rPr lang="ru-RU" sz="2700" b="1" dirty="0" smtClean="0">
                <a:latin typeface="Bookman Old Style" panose="02050604050505020204" pitchFamily="18" charset="0"/>
              </a:rPr>
            </a:br>
            <a:r>
              <a:rPr lang="ru-RU" sz="2700" b="1" dirty="0" smtClean="0">
                <a:latin typeface="Bookman Old Style" panose="02050604050505020204" pitchFamily="18" charset="0"/>
              </a:rPr>
              <a:t>Конкурс «Лучший проект территориального общественного самоуправления в </a:t>
            </a:r>
            <a:br>
              <a:rPr lang="ru-RU" sz="2700" b="1" dirty="0" smtClean="0">
                <a:latin typeface="Bookman Old Style" panose="02050604050505020204" pitchFamily="18" charset="0"/>
              </a:rPr>
            </a:br>
            <a:r>
              <a:rPr lang="ru-RU" sz="2700" b="1" dirty="0" smtClean="0">
                <a:latin typeface="Bookman Old Style" panose="02050604050505020204" pitchFamily="18" charset="0"/>
              </a:rPr>
              <a:t>Иркутской области»</a:t>
            </a:r>
            <a:br>
              <a:rPr lang="ru-RU" sz="2700" b="1" dirty="0" smtClean="0">
                <a:latin typeface="Bookman Old Style" panose="02050604050505020204" pitchFamily="18" charset="0"/>
              </a:rPr>
            </a:br>
            <a:endParaRPr lang="ru-RU" sz="27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115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673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Bookman Old Style" panose="02050604050505020204" pitchFamily="18" charset="0"/>
              </a:rPr>
              <a:t>В 2019 году: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Bookman Old Style" panose="02050604050505020204" pitchFamily="18" charset="0"/>
              </a:rPr>
              <a:t>Министерство </a:t>
            </a:r>
            <a:r>
              <a:rPr lang="ru-RU" sz="1600" b="1" dirty="0">
                <a:latin typeface="Bookman Old Style" panose="02050604050505020204" pitchFamily="18" charset="0"/>
              </a:rPr>
              <a:t>по молодежной политике Иркутской </a:t>
            </a:r>
            <a:r>
              <a:rPr lang="ru-RU" sz="1600" b="1" dirty="0" smtClean="0">
                <a:latin typeface="Bookman Old Style" panose="02050604050505020204" pitchFamily="18" charset="0"/>
              </a:rPr>
              <a:t>области - </a:t>
            </a:r>
            <a:r>
              <a:rPr lang="ru-RU" sz="1600" dirty="0" smtClean="0">
                <a:latin typeface="Bookman Old Style" panose="02050604050505020204" pitchFamily="18" charset="0"/>
              </a:rPr>
              <a:t>8 000 000 р.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Bookman Old Style" panose="02050604050505020204" pitchFamily="18" charset="0"/>
              </a:rPr>
              <a:t> </a:t>
            </a:r>
            <a:r>
              <a:rPr lang="ru-RU" sz="1600" b="1" dirty="0">
                <a:latin typeface="Bookman Old Style" panose="02050604050505020204" pitchFamily="18" charset="0"/>
              </a:rPr>
              <a:t>Министерство культуры и архивов Иркутской </a:t>
            </a:r>
            <a:r>
              <a:rPr lang="ru-RU" sz="1600" b="1" dirty="0" smtClean="0">
                <a:latin typeface="Bookman Old Style" panose="02050604050505020204" pitchFamily="18" charset="0"/>
              </a:rPr>
              <a:t>области – </a:t>
            </a:r>
            <a:r>
              <a:rPr lang="ru-RU" sz="1600" dirty="0" smtClean="0">
                <a:latin typeface="Bookman Old Style" panose="02050604050505020204" pitchFamily="18" charset="0"/>
              </a:rPr>
              <a:t>9 340 000 р.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latin typeface="Bookman Old Style" panose="02050604050505020204" pitchFamily="18" charset="0"/>
              </a:rPr>
              <a:t>Министерство сельского хозяйства Иркутской </a:t>
            </a:r>
            <a:r>
              <a:rPr lang="ru-RU" sz="1600" b="1" dirty="0" smtClean="0">
                <a:latin typeface="Bookman Old Style" panose="02050604050505020204" pitchFamily="18" charset="0"/>
              </a:rPr>
              <a:t>области – </a:t>
            </a:r>
            <a:r>
              <a:rPr lang="ru-RU" sz="1600" dirty="0" smtClean="0">
                <a:latin typeface="Bookman Old Style" panose="02050604050505020204" pitchFamily="18" charset="0"/>
              </a:rPr>
              <a:t>4 500 000 р. (поддержка КМНС)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latin typeface="Bookman Old Style" panose="02050604050505020204" pitchFamily="18" charset="0"/>
              </a:rPr>
              <a:t>Министерство спорта </a:t>
            </a:r>
            <a:r>
              <a:rPr lang="ru-RU" sz="1600" b="1" dirty="0" smtClean="0">
                <a:latin typeface="Bookman Old Style" panose="02050604050505020204" pitchFamily="18" charset="0"/>
              </a:rPr>
              <a:t>Иркутской области – более </a:t>
            </a:r>
            <a:r>
              <a:rPr lang="ru-RU" sz="1600" dirty="0" smtClean="0">
                <a:latin typeface="Bookman Old Style" panose="02050604050505020204" pitchFamily="18" charset="0"/>
              </a:rPr>
              <a:t>20 000 000 р.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Bookman Old Style" panose="02050604050505020204" pitchFamily="18" charset="0"/>
              </a:rPr>
              <a:t>Министерство имущественных отношений Иркутской</a:t>
            </a:r>
            <a:r>
              <a:rPr lang="en-US" sz="1600" b="1" dirty="0" smtClean="0">
                <a:latin typeface="Bookman Old Style" panose="02050604050505020204" pitchFamily="18" charset="0"/>
              </a:rPr>
              <a:t> </a:t>
            </a:r>
            <a:r>
              <a:rPr lang="ru-RU" sz="1600" b="1" dirty="0" smtClean="0">
                <a:latin typeface="Bookman Old Style" panose="02050604050505020204" pitchFamily="18" charset="0"/>
              </a:rPr>
              <a:t>области - </a:t>
            </a:r>
            <a:r>
              <a:rPr lang="ru-RU" sz="1600" dirty="0" smtClean="0">
                <a:latin typeface="Bookman Old Style" panose="02050604050505020204" pitchFamily="18" charset="0"/>
              </a:rPr>
              <a:t/>
            </a:r>
            <a:br>
              <a:rPr lang="ru-RU" sz="1600" dirty="0" smtClean="0">
                <a:latin typeface="Bookman Old Style" panose="02050604050505020204" pitchFamily="18" charset="0"/>
              </a:rPr>
            </a:br>
            <a:r>
              <a:rPr lang="ru-RU" sz="1400" dirty="0" smtClean="0">
                <a:latin typeface="Bookman Old Style" panose="02050604050505020204" pitchFamily="18" charset="0"/>
              </a:rPr>
              <a:t>31 СОНКО </a:t>
            </a:r>
            <a:r>
              <a:rPr lang="ru-RU" sz="1400" dirty="0">
                <a:latin typeface="Bookman Old Style" panose="02050604050505020204" pitchFamily="18" charset="0"/>
              </a:rPr>
              <a:t>предоставлено недвижимое государственное имущество Иркутской области общей площадью </a:t>
            </a:r>
            <a:r>
              <a:rPr lang="ru-RU" sz="1400" dirty="0" smtClean="0">
                <a:latin typeface="Bookman Old Style" panose="02050604050505020204" pitchFamily="18" charset="0"/>
              </a:rPr>
              <a:t>11 152,75 м</a:t>
            </a:r>
            <a:r>
              <a:rPr lang="ru-RU" sz="1400" baseline="30000" dirty="0" smtClean="0">
                <a:latin typeface="Bookman Old Style" panose="02050604050505020204" pitchFamily="18" charset="0"/>
              </a:rPr>
              <a:t>2</a:t>
            </a:r>
            <a:r>
              <a:rPr lang="ru-RU" sz="1400" dirty="0" smtClean="0">
                <a:latin typeface="Bookman Old Style" panose="02050604050505020204" pitchFamily="18" charset="0"/>
              </a:rPr>
              <a:t>, </a:t>
            </a:r>
            <a:r>
              <a:rPr lang="ru-RU" sz="1400" dirty="0">
                <a:latin typeface="Bookman Old Style" panose="02050604050505020204" pitchFamily="18" charset="0"/>
              </a:rPr>
              <a:t>по 36 договорам безвозмездного </a:t>
            </a:r>
            <a:r>
              <a:rPr lang="ru-RU" sz="1400" dirty="0" smtClean="0">
                <a:latin typeface="Bookman Old Style" panose="02050604050505020204" pitchFamily="18" charset="0"/>
              </a:rPr>
              <a:t>пользования,                     в </a:t>
            </a:r>
            <a:r>
              <a:rPr lang="ru-RU" sz="1400" dirty="0">
                <a:latin typeface="Bookman Old Style" panose="02050604050505020204" pitchFamily="18" charset="0"/>
              </a:rPr>
              <a:t>аренду на льготных условиях или в безвозмездное </a:t>
            </a:r>
            <a:r>
              <a:rPr lang="ru-RU" sz="1400" dirty="0" smtClean="0">
                <a:latin typeface="Bookman Old Style" panose="02050604050505020204" pitchFamily="18" charset="0"/>
              </a:rPr>
              <a:t>пользование 13 018,35 м</a:t>
            </a:r>
            <a:r>
              <a:rPr lang="ru-RU" sz="1400" baseline="30000" dirty="0" smtClean="0">
                <a:latin typeface="Bookman Old Style" panose="02050604050505020204" pitchFamily="18" charset="0"/>
              </a:rPr>
              <a:t>2</a:t>
            </a:r>
            <a:r>
              <a:rPr lang="ru-RU" sz="1400" dirty="0" smtClean="0">
                <a:latin typeface="Bookman Old Style" panose="02050604050505020204" pitchFamily="18" charset="0"/>
              </a:rPr>
              <a:t>.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latin typeface="Bookman Old Style" panose="02050604050505020204" pitchFamily="18" charset="0"/>
              </a:rPr>
              <a:t>Агентство по туризму Иркутской области</a:t>
            </a:r>
          </a:p>
          <a:p>
            <a:pPr marL="0" indent="0">
              <a:spcAft>
                <a:spcPts val="600"/>
              </a:spcAft>
              <a:buNone/>
            </a:pPr>
            <a:endParaRPr lang="ru-RU" sz="1400" dirty="0">
              <a:latin typeface="Bookman Old Style" panose="020506040505050202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2372" y="548680"/>
            <a:ext cx="8291264" cy="1506496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00099"/>
                </a:solidFill>
                <a:latin typeface="Bookman Old Style" panose="02050604050505020204" pitchFamily="18" charset="0"/>
              </a:rPr>
              <a:t>Поддержка СОНКО исполнительными органами государственной власти Иркутской </a:t>
            </a:r>
            <a:r>
              <a:rPr lang="ru-RU" sz="2600" b="1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области</a:t>
            </a:r>
            <a:endParaRPr lang="ru-RU" sz="2600" b="1" dirty="0">
              <a:solidFill>
                <a:srgbClr val="000099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87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8064896" cy="4301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tx2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Нормативно-правовая </a:t>
            </a:r>
            <a:r>
              <a:rPr lang="ru-RU" sz="3200" b="1" dirty="0" smtClean="0">
                <a:solidFill>
                  <a:schemeClr val="tx2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база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altLang="ru-RU" sz="2000" dirty="0">
                <a:latin typeface="Bookman Old Style" panose="02050604050505020204" pitchFamily="18" charset="0"/>
              </a:rPr>
              <a:t>Концепция долгосрочного социально-экономического развития Российской Федерации на период до 2020 года, утвержденная распоряжением Правительства Российской Федерации от 17 ноября 2008 года № </a:t>
            </a:r>
            <a:r>
              <a:rPr lang="ru-RU" altLang="ru-RU" sz="2000" dirty="0" smtClean="0">
                <a:latin typeface="Bookman Old Style" panose="02050604050505020204" pitchFamily="18" charset="0"/>
              </a:rPr>
              <a:t>1662-р</a:t>
            </a:r>
            <a:endParaRPr lang="ru-RU" altLang="ru-RU" sz="2000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altLang="ru-RU" sz="2000" dirty="0">
                <a:latin typeface="Bookman Old Style" panose="02050604050505020204" pitchFamily="18" charset="0"/>
              </a:rPr>
              <a:t>Указ Президента Российской Федерации от 7 мая 2012 года № 602 «Об обеспечении межнационального согласия»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altLang="ru-RU" sz="2000" dirty="0" smtClean="0">
                <a:latin typeface="Bookman Old Style" panose="02050604050505020204" pitchFamily="18" charset="0"/>
              </a:rPr>
              <a:t>Федеральный </a:t>
            </a:r>
            <a:r>
              <a:rPr lang="ru-RU" altLang="ru-RU" sz="2000" dirty="0">
                <a:latin typeface="Bookman Old Style" panose="02050604050505020204" pitchFamily="18" charset="0"/>
              </a:rPr>
              <a:t>закон от 12 января 1996 года № 7-ФЗ </a:t>
            </a:r>
            <a:br>
              <a:rPr lang="ru-RU" altLang="ru-RU" sz="2000" dirty="0">
                <a:latin typeface="Bookman Old Style" panose="02050604050505020204" pitchFamily="18" charset="0"/>
              </a:rPr>
            </a:br>
            <a:r>
              <a:rPr lang="ru-RU" altLang="ru-RU" sz="2000" dirty="0">
                <a:latin typeface="Bookman Old Style" panose="02050604050505020204" pitchFamily="18" charset="0"/>
              </a:rPr>
              <a:t>«О некоммерческих организациях»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altLang="ru-RU" sz="2000" dirty="0">
                <a:latin typeface="Bookman Old Style" panose="02050604050505020204" pitchFamily="18" charset="0"/>
              </a:rPr>
              <a:t>Закон Иркутской области от 8 июня 2011 года № 37-ОЗ </a:t>
            </a:r>
            <a:br>
              <a:rPr lang="ru-RU" altLang="ru-RU" sz="2000" dirty="0">
                <a:latin typeface="Bookman Old Style" panose="02050604050505020204" pitchFamily="18" charset="0"/>
              </a:rPr>
            </a:br>
            <a:r>
              <a:rPr lang="ru-RU" altLang="ru-RU" sz="2000" dirty="0">
                <a:latin typeface="Bookman Old Style" panose="02050604050505020204" pitchFamily="18" charset="0"/>
              </a:rPr>
              <a:t>«О государственной региональной поддержке социально ориентированных некоммерческих организаций»</a:t>
            </a:r>
          </a:p>
        </p:txBody>
      </p:sp>
    </p:spTree>
    <p:extLst>
      <p:ext uri="{BB962C8B-B14F-4D97-AF65-F5344CB8AC3E}">
        <p14:creationId xmlns:p14="http://schemas.microsoft.com/office/powerpoint/2010/main" val="2037342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76872"/>
            <a:ext cx="8136904" cy="4176464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altLang="ru-RU" sz="2500" dirty="0" smtClean="0">
                <a:latin typeface="Bookman Old Style" panose="02050604050505020204" pitchFamily="18" charset="0"/>
              </a:rPr>
              <a:t>размещение материалов о деятельности СОНКО в газете «</a:t>
            </a:r>
            <a:r>
              <a:rPr lang="ru-RU" altLang="ru-RU" sz="2500" b="1" dirty="0" smtClean="0">
                <a:latin typeface="Bookman Old Style" panose="02050604050505020204" pitchFamily="18" charset="0"/>
              </a:rPr>
              <a:t>Областная</a:t>
            </a:r>
            <a:r>
              <a:rPr lang="ru-RU" altLang="ru-RU" sz="2500" dirty="0" smtClean="0">
                <a:latin typeface="Bookman Old Style" panose="02050604050505020204" pitchFamily="18" charset="0"/>
              </a:rPr>
              <a:t>»;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altLang="ru-RU" sz="2500" dirty="0" smtClean="0">
                <a:latin typeface="Bookman Old Style" panose="02050604050505020204" pitchFamily="18" charset="0"/>
              </a:rPr>
              <a:t>организация </a:t>
            </a:r>
            <a:r>
              <a:rPr lang="ru-RU" altLang="ru-RU" sz="2500" dirty="0">
                <a:latin typeface="Bookman Old Style" panose="02050604050505020204" pitchFamily="18" charset="0"/>
              </a:rPr>
              <a:t>и </a:t>
            </a:r>
            <a:r>
              <a:rPr lang="ru-RU" altLang="ru-RU" sz="2500" b="1" dirty="0">
                <a:latin typeface="Bookman Old Style" panose="02050604050505020204" pitchFamily="18" charset="0"/>
              </a:rPr>
              <a:t>проведение пресс-конференций</a:t>
            </a:r>
            <a:r>
              <a:rPr lang="ru-RU" altLang="ru-RU" sz="2500" dirty="0">
                <a:latin typeface="Bookman Old Style" panose="02050604050505020204" pitchFamily="18" charset="0"/>
              </a:rPr>
              <a:t>, </a:t>
            </a:r>
            <a:r>
              <a:rPr lang="ru-RU" altLang="ru-RU" sz="2500" b="1" dirty="0">
                <a:latin typeface="Bookman Old Style" panose="02050604050505020204" pitchFamily="18" charset="0"/>
              </a:rPr>
              <a:t>совместных мероприятий</a:t>
            </a:r>
            <a:r>
              <a:rPr lang="ru-RU" altLang="ru-RU" sz="2500" dirty="0">
                <a:latin typeface="Bookman Old Style" panose="02050604050505020204" pitchFamily="18" charset="0"/>
              </a:rPr>
              <a:t> Правительства Иркутской области и СОНКО </a:t>
            </a:r>
            <a:r>
              <a:rPr lang="ru-RU" altLang="ru-RU" sz="2500" dirty="0" smtClean="0">
                <a:latin typeface="Bookman Old Style" panose="02050604050505020204" pitchFamily="18" charset="0"/>
              </a:rPr>
              <a:t>региона; </a:t>
            </a:r>
            <a:endParaRPr lang="ru-RU" altLang="ru-RU" sz="2500" dirty="0">
              <a:latin typeface="Bookman Old Style" panose="02050604050505020204" pitchFamily="18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altLang="ru-RU" sz="2500" dirty="0">
                <a:latin typeface="Bookman Old Style" panose="02050604050505020204" pitchFamily="18" charset="0"/>
              </a:rPr>
              <a:t>размещение информации о деятельности НКО на сайте  Правительства Иркутской области </a:t>
            </a:r>
            <a:r>
              <a:rPr lang="ru-RU" altLang="ru-RU" sz="2500" b="1" dirty="0">
                <a:latin typeface="Bookman Old Style" panose="02050604050505020204" pitchFamily="18" charset="0"/>
              </a:rPr>
              <a:t>http://irkobl.ru/sites/ngo</a:t>
            </a:r>
            <a:r>
              <a:rPr lang="ru-RU" altLang="ru-RU" sz="2500" b="1" dirty="0" smtClean="0">
                <a:latin typeface="Bookman Old Style" panose="02050604050505020204" pitchFamily="18" charset="0"/>
              </a:rPr>
              <a:t>/</a:t>
            </a:r>
            <a:r>
              <a:rPr lang="ru-RU" altLang="ru-RU" sz="2500" dirty="0" smtClean="0">
                <a:latin typeface="Bookman Old Style" panose="02050604050505020204" pitchFamily="18" charset="0"/>
              </a:rPr>
              <a:t>; </a:t>
            </a:r>
            <a:endParaRPr lang="ru-RU" altLang="ru-RU" sz="2500" dirty="0">
              <a:latin typeface="Bookman Old Style" panose="02050604050505020204" pitchFamily="18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altLang="ru-RU" sz="2500" dirty="0">
                <a:latin typeface="Bookman Old Style" panose="02050604050505020204" pitchFamily="18" charset="0"/>
              </a:rPr>
              <a:t>в 2018 году на сайте «Открытое Правительство Иркутской области» заработал «</a:t>
            </a:r>
            <a:r>
              <a:rPr lang="ru-RU" altLang="ru-RU" sz="2500" b="1" dirty="0">
                <a:latin typeface="Bookman Old Style" panose="02050604050505020204" pitchFamily="18" charset="0"/>
              </a:rPr>
              <a:t>Портал деятельности НКО Иркутской </a:t>
            </a:r>
            <a:r>
              <a:rPr lang="ru-RU" altLang="ru-RU" sz="2500" b="1" dirty="0" smtClean="0">
                <a:latin typeface="Bookman Old Style" panose="02050604050505020204" pitchFamily="18" charset="0"/>
              </a:rPr>
              <a:t>области</a:t>
            </a:r>
            <a:r>
              <a:rPr lang="ru-RU" altLang="ru-RU" sz="2500" dirty="0" smtClean="0">
                <a:latin typeface="Bookman Old Style" panose="02050604050505020204" pitchFamily="18" charset="0"/>
              </a:rPr>
              <a:t>»;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altLang="ru-RU" sz="2500" dirty="0" smtClean="0">
                <a:latin typeface="Bookman Old Style" panose="02050604050505020204" pitchFamily="18" charset="0"/>
              </a:rPr>
              <a:t>в </a:t>
            </a:r>
            <a:r>
              <a:rPr lang="ru-RU" altLang="ru-RU" sz="2500" dirty="0">
                <a:latin typeface="Bookman Old Style" panose="02050604050505020204" pitchFamily="18" charset="0"/>
              </a:rPr>
              <a:t>социальной сети </a:t>
            </a:r>
            <a:r>
              <a:rPr lang="ru-RU" altLang="ru-RU" sz="2500" b="1" dirty="0" err="1">
                <a:latin typeface="Bookman Old Style" panose="02050604050505020204" pitchFamily="18" charset="0"/>
              </a:rPr>
              <a:t>fac</a:t>
            </a:r>
            <a:r>
              <a:rPr lang="en-US" altLang="ru-RU" sz="2500" b="1" dirty="0">
                <a:latin typeface="Bookman Old Style" panose="02050604050505020204" pitchFamily="18" charset="0"/>
              </a:rPr>
              <a:t>e</a:t>
            </a:r>
            <a:r>
              <a:rPr lang="ru-RU" altLang="ru-RU" sz="2500" b="1" dirty="0" err="1">
                <a:latin typeface="Bookman Old Style" panose="02050604050505020204" pitchFamily="18" charset="0"/>
              </a:rPr>
              <a:t>book</a:t>
            </a:r>
            <a:r>
              <a:rPr lang="ru-RU" altLang="ru-RU" sz="2500" b="1" dirty="0">
                <a:latin typeface="Bookman Old Style" panose="02050604050505020204" pitchFamily="18" charset="0"/>
              </a:rPr>
              <a:t> </a:t>
            </a:r>
            <a:r>
              <a:rPr lang="ru-RU" altLang="ru-RU" sz="2500" dirty="0" smtClean="0">
                <a:latin typeface="Bookman Old Style" panose="02050604050505020204" pitchFamily="18" charset="0"/>
              </a:rPr>
              <a:t>созданы страницы «</a:t>
            </a:r>
            <a:r>
              <a:rPr lang="ru-RU" altLang="ru-RU" sz="2500" b="1" dirty="0" smtClean="0">
                <a:latin typeface="Bookman Old Style" panose="02050604050505020204" pitchFamily="18" charset="0"/>
              </a:rPr>
              <a:t>Губернское </a:t>
            </a:r>
            <a:r>
              <a:rPr lang="ru-RU" altLang="ru-RU" sz="2500" b="1" dirty="0">
                <a:latin typeface="Bookman Old Style" panose="02050604050505020204" pitchFamily="18" charset="0"/>
              </a:rPr>
              <a:t>собрание </a:t>
            </a:r>
            <a:r>
              <a:rPr lang="ru-RU" altLang="ru-RU" sz="2500" b="1" dirty="0" smtClean="0">
                <a:latin typeface="Bookman Old Style" panose="02050604050505020204" pitchFamily="18" charset="0"/>
              </a:rPr>
              <a:t>общественности Иркутской области</a:t>
            </a:r>
            <a:r>
              <a:rPr lang="ru-RU" altLang="ru-RU" sz="2500" dirty="0" smtClean="0">
                <a:latin typeface="Bookman Old Style" panose="02050604050505020204" pitchFamily="18" charset="0"/>
              </a:rPr>
              <a:t>» и </a:t>
            </a:r>
            <a:r>
              <a:rPr lang="ru-RU" altLang="ru-RU" sz="2500" dirty="0">
                <a:latin typeface="Bookman Old Style" panose="02050604050505020204" pitchFamily="18" charset="0"/>
              </a:rPr>
              <a:t>«</a:t>
            </a:r>
            <a:r>
              <a:rPr lang="ru-RU" altLang="ru-RU" sz="2500" b="1" dirty="0">
                <a:latin typeface="Bookman Old Style" panose="02050604050505020204" pitchFamily="18" charset="0"/>
              </a:rPr>
              <a:t>Межнациональный диалог</a:t>
            </a:r>
            <a:r>
              <a:rPr lang="ru-RU" altLang="ru-RU" sz="2500" dirty="0" smtClean="0">
                <a:latin typeface="Bookman Old Style" panose="02050604050505020204" pitchFamily="18" charset="0"/>
              </a:rPr>
              <a:t>»; </a:t>
            </a:r>
            <a:endParaRPr lang="ru-RU" altLang="ru-RU" sz="2500" dirty="0">
              <a:latin typeface="Bookman Old Style" panose="02050604050505020204" pitchFamily="18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altLang="ru-RU" sz="2500" dirty="0">
                <a:latin typeface="Bookman Old Style" panose="02050604050505020204" pitchFamily="18" charset="0"/>
              </a:rPr>
              <a:t>для оперативного обмена информацией действует </a:t>
            </a:r>
            <a:r>
              <a:rPr lang="ru-RU" altLang="ru-RU" sz="2500" b="1" dirty="0">
                <a:latin typeface="Bookman Old Style" panose="02050604050505020204" pitchFamily="18" charset="0"/>
              </a:rPr>
              <a:t>интернет-рассылка </a:t>
            </a:r>
            <a:r>
              <a:rPr lang="ru-RU" altLang="ru-RU" sz="2500" b="1" dirty="0" smtClean="0">
                <a:latin typeface="Bookman Old Style" panose="02050604050505020204" pitchFamily="18" charset="0"/>
              </a:rPr>
              <a:t>«Некоммерческий экспресс»</a:t>
            </a:r>
            <a:r>
              <a:rPr lang="ru-RU" altLang="ru-RU" sz="2500" dirty="0" smtClean="0">
                <a:latin typeface="Bookman Old Style" panose="02050604050505020204" pitchFamily="18" charset="0"/>
              </a:rPr>
              <a:t>, </a:t>
            </a:r>
            <a:r>
              <a:rPr lang="ru-RU" altLang="ru-RU" sz="2500" dirty="0">
                <a:latin typeface="Bookman Old Style" panose="02050604050505020204" pitchFamily="18" charset="0"/>
              </a:rPr>
              <a:t>на которую может подписаться любой желающий </a:t>
            </a:r>
            <a:r>
              <a:rPr lang="ru-RU" altLang="ru-RU" sz="2500" u="sng" dirty="0" smtClean="0">
                <a:latin typeface="Bookman Old Style" panose="02050604050505020204" pitchFamily="18" charset="0"/>
                <a:hlinkClick r:id="rId3"/>
              </a:rPr>
              <a:t>ngo_news@googlegroups.com</a:t>
            </a:r>
            <a:r>
              <a:rPr lang="ru-RU" altLang="ru-RU" sz="2500" u="sng" dirty="0" smtClean="0">
                <a:latin typeface="Bookman Old Style" panose="02050604050505020204" pitchFamily="18" charset="0"/>
              </a:rPr>
              <a:t>;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altLang="ru-RU" sz="2500" dirty="0">
                <a:latin typeface="Bookman Old Style" panose="02050604050505020204" pitchFamily="18" charset="0"/>
              </a:rPr>
              <a:t>размещение информации о деятельности СОНКО на сайте Общественной палаты Иркутской области (</a:t>
            </a:r>
            <a:r>
              <a:rPr lang="ru-RU" altLang="ru-RU" sz="2500" b="1" dirty="0">
                <a:latin typeface="Bookman Old Style" panose="02050604050505020204" pitchFamily="18" charset="0"/>
              </a:rPr>
              <a:t>http://opirk.ru</a:t>
            </a:r>
            <a:r>
              <a:rPr lang="ru-RU" altLang="ru-RU" sz="2500" dirty="0">
                <a:latin typeface="Bookman Old Style" panose="02050604050505020204" pitchFamily="18" charset="0"/>
              </a:rPr>
              <a:t>).</a:t>
            </a:r>
          </a:p>
          <a:p>
            <a:pPr marL="0" indent="0" algn="just">
              <a:buNone/>
            </a:pPr>
            <a:endParaRPr lang="ru-RU" altLang="ru-RU" sz="2500" dirty="0">
              <a:latin typeface="Bookman Old Style" panose="020506040505050202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Bookman Old Style" panose="02050604050505020204" pitchFamily="18" charset="0"/>
              </a:rPr>
              <a:t>Информационная поддержка социально ориентированных некоммерческих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3357754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564904"/>
            <a:ext cx="8507287" cy="30243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Bookman Old Style" panose="02050604050505020204" pitchFamily="18" charset="0"/>
              </a:rPr>
              <a:t>в течение 2019 года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Bookman Old Style" panose="02050604050505020204" pitchFamily="18" charset="0"/>
              </a:rPr>
              <a:t>обучающие семинары, </a:t>
            </a:r>
            <a:r>
              <a:rPr lang="ru-RU" dirty="0" err="1" smtClean="0">
                <a:latin typeface="Bookman Old Style" panose="02050604050505020204" pitchFamily="18" charset="0"/>
              </a:rPr>
              <a:t>вебинары</a:t>
            </a:r>
            <a:r>
              <a:rPr lang="ru-RU" dirty="0" smtClean="0">
                <a:latin typeface="Bookman Old Style" panose="02050604050505020204" pitchFamily="18" charset="0"/>
              </a:rPr>
              <a:t> (</a:t>
            </a:r>
            <a:r>
              <a:rPr lang="ru-RU" b="1" dirty="0" smtClean="0">
                <a:latin typeface="Bookman Old Style" panose="02050604050505020204" pitchFamily="18" charset="0"/>
              </a:rPr>
              <a:t>13</a:t>
            </a:r>
            <a:r>
              <a:rPr lang="ru-RU" dirty="0" smtClean="0">
                <a:latin typeface="Bookman Old Style" panose="02050604050505020204" pitchFamily="18" charset="0"/>
              </a:rPr>
              <a:t> </a:t>
            </a:r>
            <a:r>
              <a:rPr lang="ru-RU" dirty="0">
                <a:latin typeface="Bookman Old Style" panose="02050604050505020204" pitchFamily="18" charset="0"/>
              </a:rPr>
              <a:t>в течение </a:t>
            </a:r>
            <a:r>
              <a:rPr lang="ru-RU" dirty="0" smtClean="0">
                <a:latin typeface="Bookman Old Style" panose="02050604050505020204" pitchFamily="18" charset="0"/>
              </a:rPr>
              <a:t>года), индивидуальные консультаций </a:t>
            </a:r>
            <a:r>
              <a:rPr lang="ru-RU" dirty="0">
                <a:latin typeface="Bookman Old Style" panose="02050604050505020204" pitchFamily="18" charset="0"/>
              </a:rPr>
              <a:t>по проектной </a:t>
            </a:r>
            <a:r>
              <a:rPr lang="ru-RU" dirty="0" smtClean="0">
                <a:latin typeface="Bookman Old Style" panose="02050604050505020204" pitchFamily="18" charset="0"/>
              </a:rPr>
              <a:t>грамотности (около </a:t>
            </a:r>
            <a:r>
              <a:rPr lang="ru-RU" b="1" dirty="0" smtClean="0">
                <a:latin typeface="Bookman Old Style" panose="02050604050505020204" pitchFamily="18" charset="0"/>
              </a:rPr>
              <a:t>300</a:t>
            </a:r>
            <a:r>
              <a:rPr lang="ru-RU" dirty="0" smtClean="0">
                <a:latin typeface="Bookman Old Style" panose="02050604050505020204" pitchFamily="18" charset="0"/>
              </a:rPr>
              <a:t>);</a:t>
            </a:r>
          </a:p>
          <a:p>
            <a:pPr marL="0" indent="0" algn="just">
              <a:buNone/>
            </a:pPr>
            <a:endParaRPr lang="ru-RU" dirty="0" smtClean="0">
              <a:latin typeface="Bookman Old Style" panose="02050604050505020204" pitchFamily="18" charset="0"/>
            </a:endParaRP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ru-RU" dirty="0" smtClean="0">
                <a:latin typeface="Bookman Old Style" panose="02050604050505020204" pitchFamily="18" charset="0"/>
              </a:rPr>
              <a:t>оказана организационно - методическая </a:t>
            </a:r>
            <a:r>
              <a:rPr lang="ru-RU" dirty="0">
                <a:latin typeface="Bookman Old Style" panose="02050604050505020204" pitchFamily="18" charset="0"/>
              </a:rPr>
              <a:t>поддержка </a:t>
            </a:r>
            <a:r>
              <a:rPr lang="ru-RU" dirty="0" smtClean="0">
                <a:latin typeface="Bookman Old Style" panose="02050604050505020204" pitchFamily="18" charset="0"/>
              </a:rPr>
              <a:t>в  проведении </a:t>
            </a:r>
            <a:r>
              <a:rPr lang="ru-RU" b="1" dirty="0" smtClean="0">
                <a:latin typeface="Bookman Old Style" panose="02050604050505020204" pitchFamily="18" charset="0"/>
              </a:rPr>
              <a:t>26-ти</a:t>
            </a:r>
            <a:r>
              <a:rPr lang="ru-RU" dirty="0" smtClean="0">
                <a:latin typeface="Bookman Old Style" panose="02050604050505020204" pitchFamily="18" charset="0"/>
              </a:rPr>
              <a:t> крупных  мероприятий</a:t>
            </a:r>
            <a:r>
              <a:rPr lang="ru-RU" dirty="0">
                <a:latin typeface="Bookman Old Style" panose="02050604050505020204" pitchFamily="18" charset="0"/>
              </a:rPr>
              <a:t>, круглых </a:t>
            </a:r>
            <a:r>
              <a:rPr lang="ru-RU" dirty="0" smtClean="0">
                <a:latin typeface="Bookman Old Style" panose="02050604050505020204" pitchFamily="18" charset="0"/>
              </a:rPr>
              <a:t>  столов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smtClean="0">
                <a:latin typeface="Bookman Old Style" panose="02050604050505020204" pitchFamily="18" charset="0"/>
              </a:rPr>
              <a:t>конференций, фестивалей-конкурсов, </a:t>
            </a:r>
            <a:r>
              <a:rPr lang="ru-RU" b="1" dirty="0" smtClean="0">
                <a:latin typeface="Bookman Old Style" panose="02050604050505020204" pitchFamily="18" charset="0"/>
              </a:rPr>
              <a:t>35-ти</a:t>
            </a:r>
            <a:r>
              <a:rPr lang="ru-RU" dirty="0" smtClean="0">
                <a:latin typeface="Bookman Old Style" panose="02050604050505020204" pitchFamily="18" charset="0"/>
              </a:rPr>
              <a:t> национальных праздничных мероприятий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Bookman Old Style" panose="02050604050505020204" pitchFamily="18" charset="0"/>
              </a:rPr>
              <a:t>Организационная поддержка социально ориентированных некоммерческих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3222505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45432"/>
            <a:ext cx="8363272" cy="511256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ru-RU" altLang="ru-RU" sz="2600" dirty="0" smtClean="0">
              <a:latin typeface="Bookman Old Style" panose="02050604050505020204" pitchFamily="18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900" dirty="0" smtClean="0">
                <a:latin typeface="Bookman Old Style" panose="02050604050505020204" pitchFamily="18" charset="0"/>
              </a:rPr>
              <a:t>Финансовая поддержка </a:t>
            </a:r>
            <a:r>
              <a:rPr lang="ru-RU" altLang="ru-RU" sz="2900" dirty="0" smtClean="0">
                <a:latin typeface="Bookman Old Style" panose="02050604050505020204" pitchFamily="18" charset="0"/>
              </a:rPr>
              <a:t>из </a:t>
            </a:r>
            <a:r>
              <a:rPr lang="ru-RU" altLang="ru-RU" sz="2900" dirty="0">
                <a:latin typeface="Bookman Old Style" panose="02050604050505020204" pitchFamily="18" charset="0"/>
              </a:rPr>
              <a:t>средств муниципальных </a:t>
            </a:r>
            <a:r>
              <a:rPr lang="ru-RU" altLang="ru-RU" sz="2900" dirty="0" smtClean="0">
                <a:latin typeface="Bookman Old Style" panose="02050604050505020204" pitchFamily="18" charset="0"/>
              </a:rPr>
              <a:t>бюджетов:</a:t>
            </a:r>
            <a:endParaRPr lang="ru-RU" sz="2900" dirty="0" smtClean="0">
              <a:latin typeface="Bookman Old Style" panose="020506040505050202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2900" dirty="0">
                <a:latin typeface="Bookman Old Style" panose="02050604050505020204" pitchFamily="18" charset="0"/>
              </a:rPr>
              <a:t> </a:t>
            </a:r>
            <a:r>
              <a:rPr lang="ru-RU" sz="2900" dirty="0" smtClean="0">
                <a:latin typeface="Bookman Old Style" panose="02050604050505020204" pitchFamily="18" charset="0"/>
              </a:rPr>
              <a:t>   В 2019 </a:t>
            </a:r>
            <a:r>
              <a:rPr lang="ru-RU" sz="2900" dirty="0">
                <a:latin typeface="Bookman Old Style" panose="02050604050505020204" pitchFamily="18" charset="0"/>
              </a:rPr>
              <a:t>году из муниципальных бюджетов на реализацию проектов СОНКО на конкурсной основе </a:t>
            </a:r>
            <a:r>
              <a:rPr lang="ru-RU" sz="2900" dirty="0" smtClean="0">
                <a:latin typeface="Bookman Old Style" panose="02050604050505020204" pitchFamily="18" charset="0"/>
              </a:rPr>
              <a:t>было предоставлено </a:t>
            </a:r>
            <a:br>
              <a:rPr lang="ru-RU" sz="2900" dirty="0" smtClean="0">
                <a:latin typeface="Bookman Old Style" panose="02050604050505020204" pitchFamily="18" charset="0"/>
              </a:rPr>
            </a:br>
            <a:r>
              <a:rPr lang="ru-RU" sz="2900" dirty="0" smtClean="0">
                <a:latin typeface="Bookman Old Style" panose="02050604050505020204" pitchFamily="18" charset="0"/>
              </a:rPr>
              <a:t>более </a:t>
            </a:r>
            <a:r>
              <a:rPr lang="ru-RU" sz="2900" b="1" dirty="0" smtClean="0">
                <a:latin typeface="Bookman Old Style" panose="02050604050505020204" pitchFamily="18" charset="0"/>
              </a:rPr>
              <a:t>31,5 миллиона рублей</a:t>
            </a:r>
            <a:r>
              <a:rPr lang="ru-RU" sz="2900" dirty="0" smtClean="0">
                <a:latin typeface="Bookman Old Style" panose="02050604050505020204" pitchFamily="18" charset="0"/>
              </a:rPr>
              <a:t>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altLang="ru-RU" sz="2900" dirty="0" smtClean="0">
                <a:latin typeface="Bookman Old Style" panose="02050604050505020204" pitchFamily="18" charset="0"/>
              </a:rPr>
              <a:t>Имущественная поддержка.</a:t>
            </a:r>
            <a:endParaRPr lang="ru-RU" altLang="ru-RU" sz="2900" dirty="0">
              <a:latin typeface="Bookman Old Style" panose="02050604050505020204" pitchFamily="18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altLang="ru-RU" sz="2900" dirty="0">
                <a:latin typeface="Bookman Old Style" panose="02050604050505020204" pitchFamily="18" charset="0"/>
              </a:rPr>
              <a:t>Муниципалитеты оказывают информационную поддержку – размещают информацию о деятельности СОНКО в районных печатных изданиях, на официальных информационных порталах. 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altLang="ru-RU" sz="2900" dirty="0">
                <a:latin typeface="Bookman Old Style" panose="02050604050505020204" pitchFamily="18" charset="0"/>
              </a:rPr>
              <a:t>Оказывается методическое сопровождение – проводятся консультации, методические семинары по написанию грантов, по ведению бухгалтерской и иной отчетности и пр. 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altLang="ru-RU" sz="2900" dirty="0">
                <a:latin typeface="Bookman Old Style" panose="02050604050505020204" pitchFamily="18" charset="0"/>
              </a:rPr>
              <a:t>Ежегодно проходят совместные мероприятия, организаторами которых выступает администрация и СОНКО.</a:t>
            </a:r>
          </a:p>
          <a:p>
            <a:pPr marL="0" indent="0">
              <a:buNone/>
            </a:pP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Bookman Old Style" panose="02050604050505020204" pitchFamily="18" charset="0"/>
              </a:rPr>
              <a:t>Поддержка социально ориентированных некоммерческих организаций на муниципальном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2308974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400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  <a:latin typeface="Bookman Old Style" panose="02050604050505020204" pitchFamily="18" charset="0"/>
              </a:rPr>
              <a:t>Управление Губернатора Иркутской области и Правительства Иркутской области по связям с общественностью и национальным отношениям</a:t>
            </a:r>
            <a:br>
              <a:rPr lang="ru-RU" sz="2800" b="1" dirty="0" smtClean="0">
                <a:solidFill>
                  <a:srgbClr val="003399"/>
                </a:solidFill>
                <a:latin typeface="Bookman Old Style" panose="02050604050505020204" pitchFamily="18" charset="0"/>
              </a:rPr>
            </a:br>
            <a:r>
              <a:rPr lang="ru-RU" sz="2800" b="1" dirty="0" smtClean="0">
                <a:solidFill>
                  <a:srgbClr val="003399"/>
                </a:solidFill>
                <a:latin typeface="Bookman Old Style" panose="02050604050505020204" pitchFamily="18" charset="0"/>
              </a:rPr>
              <a:t/>
            </a:r>
            <a:br>
              <a:rPr lang="ru-RU" sz="2800" b="1" dirty="0" smtClean="0">
                <a:solidFill>
                  <a:srgbClr val="003399"/>
                </a:solidFill>
                <a:latin typeface="Bookman Old Style" panose="02050604050505020204" pitchFamily="18" charset="0"/>
              </a:rPr>
            </a:br>
            <a:r>
              <a:rPr lang="en-US" sz="2800" dirty="0" smtClean="0">
                <a:solidFill>
                  <a:srgbClr val="003399"/>
                </a:solidFill>
                <a:latin typeface="Bookman Old Style" panose="02050604050505020204" pitchFamily="18" charset="0"/>
                <a:hlinkClick r:id="rId3"/>
              </a:rPr>
              <a:t>http</a:t>
            </a:r>
            <a:r>
              <a:rPr lang="en-US" sz="2800" dirty="0">
                <a:solidFill>
                  <a:srgbClr val="003399"/>
                </a:solidFill>
                <a:latin typeface="Bookman Old Style" panose="02050604050505020204" pitchFamily="18" charset="0"/>
                <a:hlinkClick r:id="rId3"/>
              </a:rPr>
              <a:t>://irkobl.ru/sites/ngo</a:t>
            </a:r>
            <a:r>
              <a:rPr lang="en-US" sz="2800" dirty="0" smtClean="0">
                <a:solidFill>
                  <a:srgbClr val="003399"/>
                </a:solidFill>
                <a:latin typeface="Bookman Old Style" panose="02050604050505020204" pitchFamily="18" charset="0"/>
                <a:hlinkClick r:id="rId3"/>
              </a:rPr>
              <a:t>/</a:t>
            </a:r>
            <a:r>
              <a:rPr lang="ru-RU" sz="2800" dirty="0" smtClean="0">
                <a:solidFill>
                  <a:srgbClr val="003399"/>
                </a:solidFill>
                <a:latin typeface="Bookman Old Style" panose="02050604050505020204" pitchFamily="18" charset="0"/>
              </a:rPr>
              <a:t/>
            </a:r>
            <a:br>
              <a:rPr lang="ru-RU" sz="2800" dirty="0" smtClean="0">
                <a:solidFill>
                  <a:srgbClr val="003399"/>
                </a:solidFill>
                <a:latin typeface="Bookman Old Style" panose="02050604050505020204" pitchFamily="18" charset="0"/>
              </a:rPr>
            </a:br>
            <a:r>
              <a:rPr lang="ru-RU" sz="2800" dirty="0" smtClean="0">
                <a:solidFill>
                  <a:srgbClr val="003399"/>
                </a:solidFill>
                <a:latin typeface="Bookman Old Style" panose="02050604050505020204" pitchFamily="18" charset="0"/>
              </a:rPr>
              <a:t/>
            </a:r>
            <a:br>
              <a:rPr lang="ru-RU" sz="2800" dirty="0" smtClean="0">
                <a:solidFill>
                  <a:srgbClr val="003399"/>
                </a:solidFill>
                <a:latin typeface="Bookman Old Style" panose="02050604050505020204" pitchFamily="18" charset="0"/>
              </a:rPr>
            </a:br>
            <a:r>
              <a:rPr lang="ru-RU" sz="25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г</a:t>
            </a:r>
            <a:r>
              <a:rPr lang="ru-RU" sz="2500" b="1" dirty="0">
                <a:solidFill>
                  <a:srgbClr val="00B0F0"/>
                </a:solidFill>
                <a:latin typeface="Bookman Old Style" panose="02050604050505020204" pitchFamily="18" charset="0"/>
              </a:rPr>
              <a:t>. Иркутск, ул. Российская, </a:t>
            </a:r>
            <a:r>
              <a:rPr lang="ru-RU" sz="25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20 </a:t>
            </a:r>
            <a:br>
              <a:rPr lang="ru-RU" sz="25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</a:br>
            <a:r>
              <a:rPr lang="ru-RU" sz="2500" b="1" dirty="0" err="1" smtClean="0">
                <a:solidFill>
                  <a:srgbClr val="00B0F0"/>
                </a:solidFill>
                <a:latin typeface="Bookman Old Style" panose="02050604050505020204" pitchFamily="18" charset="0"/>
              </a:rPr>
              <a:t>каб</a:t>
            </a:r>
            <a:r>
              <a:rPr lang="ru-RU" sz="2500" b="1" dirty="0">
                <a:solidFill>
                  <a:srgbClr val="00B0F0"/>
                </a:solidFill>
                <a:latin typeface="Bookman Old Style" panose="02050604050505020204" pitchFamily="18" charset="0"/>
              </a:rPr>
              <a:t>. </a:t>
            </a:r>
            <a:r>
              <a:rPr lang="ru-RU" sz="25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204, 206, 208а</a:t>
            </a:r>
            <a:r>
              <a:rPr lang="ru-RU" sz="2500" b="1" dirty="0">
                <a:solidFill>
                  <a:srgbClr val="00B0F0"/>
                </a:solidFill>
                <a:latin typeface="Bookman Old Style" panose="02050604050505020204" pitchFamily="18" charset="0"/>
              </a:rPr>
              <a:t/>
            </a:r>
            <a:br>
              <a:rPr lang="ru-RU" sz="2500" b="1" dirty="0">
                <a:solidFill>
                  <a:srgbClr val="00B0F0"/>
                </a:solidFill>
                <a:latin typeface="Bookman Old Style" panose="02050604050505020204" pitchFamily="18" charset="0"/>
              </a:rPr>
            </a:br>
            <a:r>
              <a:rPr lang="ru-RU" sz="25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/>
            </a:r>
            <a:br>
              <a:rPr lang="ru-RU" sz="25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</a:br>
            <a:r>
              <a:rPr lang="ru-RU" sz="25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тел. 8 (3952) 20-39-89, 20-38-81</a:t>
            </a:r>
            <a:br>
              <a:rPr lang="ru-RU" sz="25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</a:br>
            <a:endParaRPr lang="ru-RU" sz="2500" b="1" dirty="0">
              <a:solidFill>
                <a:srgbClr val="00B0F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342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72816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По инициативе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управления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  1 января 2019 г. открылось Областное государственное казенное учреждение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«РЕСУРСНЫЙ ЦЕНТР ПО ПОДДЕРЖКЕ НЕКОММЕРЧЕСКИХ ОРГАНИЗАЦИЙ ИРКУТСКОЙ ОБЛАСТИ»</a:t>
            </a:r>
          </a:p>
          <a:p>
            <a:pPr algn="ctr"/>
            <a:endParaRPr lang="ru-RU" sz="2400" b="1" dirty="0" smtClean="0">
              <a:solidFill>
                <a:srgbClr val="003399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2400" b="1" dirty="0">
                <a:solidFill>
                  <a:srgbClr val="00B0F0"/>
                </a:solidFill>
                <a:latin typeface="Bookman Old Style" panose="02050604050505020204" pitchFamily="18" charset="0"/>
              </a:rPr>
              <a:t>г</a:t>
            </a:r>
            <a:r>
              <a:rPr lang="ru-RU" sz="24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. Иркутск, ул. Ленина, 54</a:t>
            </a:r>
            <a:endParaRPr lang="en-US" sz="2400" b="1" dirty="0" smtClean="0">
              <a:solidFill>
                <a:srgbClr val="00B0F0"/>
              </a:solidFill>
              <a:latin typeface="Bookman Old Style" panose="02050604050505020204" pitchFamily="18" charset="0"/>
            </a:endParaRPr>
          </a:p>
          <a:p>
            <a:pPr algn="ctr"/>
            <a:endParaRPr lang="ru-RU" sz="2400" b="1" dirty="0" smtClean="0">
              <a:solidFill>
                <a:srgbClr val="00B0F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2400" b="1" dirty="0">
                <a:solidFill>
                  <a:srgbClr val="00B0F0"/>
                </a:solidFill>
                <a:latin typeface="Bookman Old Style" panose="02050604050505020204" pitchFamily="18" charset="0"/>
              </a:rPr>
              <a:t>тел. </a:t>
            </a:r>
            <a:r>
              <a:rPr lang="ru-RU" sz="24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8 </a:t>
            </a:r>
            <a:r>
              <a:rPr lang="ru-RU" sz="2400" b="1" dirty="0">
                <a:solidFill>
                  <a:srgbClr val="00B0F0"/>
                </a:solidFill>
                <a:latin typeface="Bookman Old Style" panose="02050604050505020204" pitchFamily="18" charset="0"/>
              </a:rPr>
              <a:t>(3952) </a:t>
            </a:r>
            <a:r>
              <a:rPr lang="ru-RU" sz="24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202-142, 8 991 4327218</a:t>
            </a:r>
          </a:p>
          <a:p>
            <a:pPr algn="ctr"/>
            <a:endParaRPr lang="ru-RU" sz="2400" b="1" dirty="0">
              <a:solidFill>
                <a:srgbClr val="00B0F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sz="2400" b="1" dirty="0">
                <a:solidFill>
                  <a:srgbClr val="00B0F0"/>
                </a:solidFill>
                <a:latin typeface="Bookman Old Style" panose="02050604050505020204" pitchFamily="18" charset="0"/>
              </a:rPr>
              <a:t>r</a:t>
            </a:r>
            <a:r>
              <a:rPr lang="en-US" sz="24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esurscenter.ngo@gmail.com</a:t>
            </a:r>
            <a:endParaRPr lang="ru-RU" sz="2400" b="1" dirty="0" smtClean="0">
              <a:solidFill>
                <a:srgbClr val="00B0F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26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708920"/>
            <a:ext cx="7772400" cy="309634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Спасибо за внимание!</a:t>
            </a:r>
            <a:r>
              <a:rPr lang="en-US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en-US" b="1" dirty="0">
                <a:solidFill>
                  <a:schemeClr val="tx2"/>
                </a:solidFill>
                <a:latin typeface="Bookman Old Style" panose="02050604050505020204" pitchFamily="18" charset="0"/>
              </a:rPr>
              <a:t/>
            </a:r>
            <a:br>
              <a:rPr lang="en-US" b="1" dirty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endParaRPr lang="ru-RU" sz="3100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13781"/>
            <a:ext cx="8208912" cy="439553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2900" dirty="0" smtClean="0">
                <a:latin typeface="Bookman Old Style" panose="02050604050505020204" pitchFamily="18" charset="0"/>
              </a:rPr>
              <a:t> 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2900" dirty="0" smtClean="0">
                <a:latin typeface="Bookman Old Style" panose="02050604050505020204" pitchFamily="18" charset="0"/>
              </a:rPr>
              <a:t> </a:t>
            </a:r>
            <a:r>
              <a:rPr lang="ru-RU" sz="7200" dirty="0" smtClean="0">
                <a:latin typeface="Bookman Old Style" panose="02050604050505020204" pitchFamily="18" charset="0"/>
              </a:rPr>
              <a:t>По </a:t>
            </a:r>
            <a:r>
              <a:rPr lang="ru-RU" sz="7200" dirty="0">
                <a:latin typeface="Bookman Old Style" panose="02050604050505020204" pitchFamily="18" charset="0"/>
              </a:rPr>
              <a:t>данным </a:t>
            </a:r>
            <a:r>
              <a:rPr lang="ru-RU" sz="7200" b="1" dirty="0">
                <a:latin typeface="Bookman Old Style" panose="02050604050505020204" pitchFamily="18" charset="0"/>
              </a:rPr>
              <a:t>Управления Министерства юстиции Российской Федерации по Иркутской области </a:t>
            </a:r>
            <a:r>
              <a:rPr lang="ru-RU" sz="7200" dirty="0" smtClean="0">
                <a:latin typeface="Bookman Old Style" panose="02050604050505020204" pitchFamily="18" charset="0"/>
              </a:rPr>
              <a:t>на</a:t>
            </a:r>
            <a:r>
              <a:rPr lang="ru-RU" sz="7200" b="1" dirty="0" smtClean="0">
                <a:latin typeface="Bookman Old Style" panose="02050604050505020204" pitchFamily="18" charset="0"/>
              </a:rPr>
              <a:t> </a:t>
            </a:r>
            <a:r>
              <a:rPr lang="ru-RU" sz="7200" dirty="0" smtClean="0">
                <a:latin typeface="Bookman Old Style" panose="02050604050505020204" pitchFamily="18" charset="0"/>
              </a:rPr>
              <a:t>текущий момент </a:t>
            </a:r>
            <a:br>
              <a:rPr lang="ru-RU" sz="7200" dirty="0" smtClean="0">
                <a:latin typeface="Bookman Old Style" panose="02050604050505020204" pitchFamily="18" charset="0"/>
              </a:rPr>
            </a:br>
            <a:r>
              <a:rPr lang="ru-RU" sz="7200" dirty="0" smtClean="0">
                <a:latin typeface="Bookman Old Style" panose="02050604050505020204" pitchFamily="18" charset="0"/>
              </a:rPr>
              <a:t>на </a:t>
            </a:r>
            <a:r>
              <a:rPr lang="ru-RU" sz="7200" dirty="0">
                <a:latin typeface="Bookman Old Style" panose="02050604050505020204" pitchFamily="18" charset="0"/>
              </a:rPr>
              <a:t>территории Иркутской области </a:t>
            </a:r>
            <a:r>
              <a:rPr lang="ru-RU" sz="7200" dirty="0" smtClean="0">
                <a:latin typeface="Bookman Old Style" panose="02050604050505020204" pitchFamily="18" charset="0"/>
              </a:rPr>
              <a:t>зарегистрированы </a:t>
            </a:r>
            <a:br>
              <a:rPr lang="ru-RU" sz="7200" dirty="0" smtClean="0">
                <a:latin typeface="Bookman Old Style" panose="02050604050505020204" pitchFamily="18" charset="0"/>
              </a:rPr>
            </a:br>
            <a:r>
              <a:rPr lang="ru-RU" sz="7200" b="1" dirty="0" smtClean="0">
                <a:latin typeface="Bookman Old Style" panose="02050604050505020204" pitchFamily="18" charset="0"/>
              </a:rPr>
              <a:t>3 208 некоммерческих организаций</a:t>
            </a:r>
            <a:r>
              <a:rPr lang="ru-RU" sz="7200" dirty="0" smtClean="0">
                <a:latin typeface="Bookman Old Style" panose="02050604050505020204" pitchFamily="18" charset="0"/>
              </a:rPr>
              <a:t>, </a:t>
            </a:r>
            <a:br>
              <a:rPr lang="ru-RU" sz="7200" dirty="0" smtClean="0">
                <a:latin typeface="Bookman Old Style" panose="02050604050505020204" pitchFamily="18" charset="0"/>
              </a:rPr>
            </a:br>
            <a:r>
              <a:rPr lang="ru-RU" sz="7200" dirty="0" smtClean="0">
                <a:latin typeface="Bookman Old Style" panose="02050604050505020204" pitchFamily="18" charset="0"/>
              </a:rPr>
              <a:t>в </a:t>
            </a:r>
            <a:r>
              <a:rPr lang="ru-RU" sz="7200" dirty="0">
                <a:latin typeface="Bookman Old Style" panose="02050604050505020204" pitchFamily="18" charset="0"/>
              </a:rPr>
              <a:t>том числе </a:t>
            </a:r>
            <a:r>
              <a:rPr lang="ru-RU" sz="7200" b="1" dirty="0" smtClean="0">
                <a:latin typeface="Bookman Old Style" panose="02050604050505020204" pitchFamily="18" charset="0"/>
              </a:rPr>
              <a:t>370 </a:t>
            </a:r>
            <a:r>
              <a:rPr lang="ru-RU" sz="7200" b="1" dirty="0">
                <a:latin typeface="Bookman Old Style" panose="02050604050505020204" pitchFamily="18" charset="0"/>
              </a:rPr>
              <a:t>религиозных </a:t>
            </a:r>
            <a:r>
              <a:rPr lang="ru-RU" sz="7200" b="1" dirty="0" smtClean="0">
                <a:latin typeface="Bookman Old Style" panose="02050604050505020204" pitchFamily="18" charset="0"/>
              </a:rPr>
              <a:t>объединений</a:t>
            </a:r>
            <a:r>
              <a:rPr lang="ru-RU" sz="7200" dirty="0" smtClean="0">
                <a:latin typeface="Bookman Old Style" panose="02050604050505020204" pitchFamily="18" charset="0"/>
              </a:rPr>
              <a:t>,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7200" dirty="0">
                <a:latin typeface="Bookman Old Style" panose="02050604050505020204" pitchFamily="18" charset="0"/>
              </a:rPr>
              <a:t>действуют </a:t>
            </a:r>
            <a:r>
              <a:rPr lang="ru-RU" sz="7200" b="1" dirty="0" smtClean="0">
                <a:latin typeface="Bookman Old Style" panose="02050604050505020204" pitchFamily="18" charset="0"/>
              </a:rPr>
              <a:t>97 </a:t>
            </a:r>
            <a:r>
              <a:rPr lang="ru-RU" sz="7200" b="1" dirty="0">
                <a:latin typeface="Bookman Old Style" panose="02050604050505020204" pitchFamily="18" charset="0"/>
              </a:rPr>
              <a:t>национально-культурных общественных объединений</a:t>
            </a:r>
            <a:r>
              <a:rPr lang="ru-RU" sz="7200" dirty="0">
                <a:latin typeface="Bookman Old Style" panose="02050604050505020204" pitchFamily="18" charset="0"/>
              </a:rPr>
              <a:t>, </a:t>
            </a:r>
            <a:r>
              <a:rPr lang="ru-RU" sz="7200" dirty="0" smtClean="0">
                <a:latin typeface="Bookman Old Style" panose="02050604050505020204" pitchFamily="18" charset="0"/>
              </a:rPr>
              <a:t>из </a:t>
            </a:r>
            <a:r>
              <a:rPr lang="ru-RU" sz="7200" dirty="0">
                <a:latin typeface="Bookman Old Style" panose="02050604050505020204" pitchFamily="18" charset="0"/>
              </a:rPr>
              <a:t>них некоммерческих организаций </a:t>
            </a:r>
            <a:r>
              <a:rPr lang="ru-RU" sz="7200" dirty="0" smtClean="0">
                <a:latin typeface="Bookman Old Style" panose="02050604050505020204" pitchFamily="18" charset="0"/>
              </a:rPr>
              <a:t/>
            </a:r>
            <a:br>
              <a:rPr lang="ru-RU" sz="7200" dirty="0" smtClean="0">
                <a:latin typeface="Bookman Old Style" panose="02050604050505020204" pitchFamily="18" charset="0"/>
              </a:rPr>
            </a:br>
            <a:r>
              <a:rPr lang="ru-RU" sz="7200" dirty="0" smtClean="0">
                <a:latin typeface="Bookman Old Style" panose="02050604050505020204" pitchFamily="18" charset="0"/>
              </a:rPr>
              <a:t>коренных </a:t>
            </a:r>
            <a:r>
              <a:rPr lang="ru-RU" sz="7200" dirty="0">
                <a:latin typeface="Bookman Old Style" panose="02050604050505020204" pitchFamily="18" charset="0"/>
              </a:rPr>
              <a:t>малочисленных народов Севера - </a:t>
            </a:r>
            <a:r>
              <a:rPr lang="ru-RU" sz="7200" b="1" dirty="0">
                <a:latin typeface="Bookman Old Style" panose="02050604050505020204" pitchFamily="18" charset="0"/>
              </a:rPr>
              <a:t>43</a:t>
            </a:r>
            <a:r>
              <a:rPr lang="ru-RU" sz="7200" dirty="0">
                <a:latin typeface="Bookman Old Style" panose="02050604050505020204" pitchFamily="18" charset="0"/>
              </a:rPr>
              <a:t>.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7200" dirty="0">
                <a:latin typeface="Bookman Old Style" panose="02050604050505020204" pitchFamily="18" charset="0"/>
              </a:rPr>
              <a:t>На территории Иркутской области зарегистрировано </a:t>
            </a:r>
            <a:r>
              <a:rPr lang="ru-RU" sz="7200" dirty="0" smtClean="0">
                <a:latin typeface="Bookman Old Style" panose="02050604050505020204" pitchFamily="18" charset="0"/>
              </a:rPr>
              <a:t/>
            </a:r>
            <a:br>
              <a:rPr lang="ru-RU" sz="7200" dirty="0" smtClean="0">
                <a:latin typeface="Bookman Old Style" panose="02050604050505020204" pitchFamily="18" charset="0"/>
              </a:rPr>
            </a:br>
            <a:r>
              <a:rPr lang="ru-RU" sz="7200" b="1" dirty="0" smtClean="0">
                <a:latin typeface="Bookman Old Style" panose="02050604050505020204" pitchFamily="18" charset="0"/>
              </a:rPr>
              <a:t>47 региональных отделений </a:t>
            </a:r>
            <a:r>
              <a:rPr lang="ru-RU" sz="7200" b="1" dirty="0">
                <a:latin typeface="Bookman Old Style" panose="02050604050505020204" pitchFamily="18" charset="0"/>
              </a:rPr>
              <a:t>политических </a:t>
            </a:r>
            <a:r>
              <a:rPr lang="ru-RU" sz="7200" b="1" dirty="0" smtClean="0">
                <a:latin typeface="Bookman Old Style" panose="02050604050505020204" pitchFamily="18" charset="0"/>
              </a:rPr>
              <a:t>партий.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7200" dirty="0" smtClean="0">
                <a:latin typeface="Bookman Old Style" panose="02050604050505020204" pitchFamily="18" charset="0"/>
              </a:rPr>
              <a:t>   </a:t>
            </a:r>
          </a:p>
          <a:p>
            <a:pPr marL="0" indent="0" algn="ctr">
              <a:buNone/>
            </a:pPr>
            <a:r>
              <a:rPr lang="ru-RU" sz="7200" dirty="0">
                <a:latin typeface="Bookman Old Style" panose="02050604050505020204" pitchFamily="18" charset="0"/>
              </a:rPr>
              <a:t> </a:t>
            </a:r>
            <a:r>
              <a:rPr lang="ru-RU" sz="7200" dirty="0" smtClean="0">
                <a:latin typeface="Bookman Old Style" panose="02050604050505020204" pitchFamily="18" charset="0"/>
              </a:rPr>
              <a:t>    Ежеквартально </a:t>
            </a:r>
            <a:r>
              <a:rPr lang="ru-RU" sz="7200" dirty="0">
                <a:latin typeface="Bookman Old Style" panose="02050604050505020204" pitchFamily="18" charset="0"/>
              </a:rPr>
              <a:t>Минюст регистрирует около </a:t>
            </a:r>
            <a:r>
              <a:rPr lang="ru-RU" sz="7200" dirty="0" smtClean="0">
                <a:latin typeface="Bookman Old Style" panose="02050604050505020204" pitchFamily="18" charset="0"/>
              </a:rPr>
              <a:t>50-70 </a:t>
            </a:r>
            <a:r>
              <a:rPr lang="ru-RU" sz="7200" dirty="0">
                <a:latin typeface="Bookman Old Style" panose="02050604050505020204" pitchFamily="18" charset="0"/>
              </a:rPr>
              <a:t>новых организаций, по итогам года по разным причинам прекращают свою деятельность </a:t>
            </a:r>
            <a:r>
              <a:rPr lang="ru-RU" sz="7200" dirty="0" smtClean="0">
                <a:latin typeface="Bookman Old Style" panose="02050604050505020204" pitchFamily="18" charset="0"/>
              </a:rPr>
              <a:t>около </a:t>
            </a:r>
            <a:r>
              <a:rPr lang="ru-RU" sz="7200" dirty="0">
                <a:latin typeface="Bookman Old Style" panose="02050604050505020204" pitchFamily="18" charset="0"/>
              </a:rPr>
              <a:t>200 организаций</a:t>
            </a:r>
            <a:r>
              <a:rPr lang="ru-RU" sz="7200" dirty="0" smtClean="0">
                <a:latin typeface="Bookman Old Style" panose="02050604050505020204" pitchFamily="18" charset="0"/>
              </a:rPr>
              <a:t>.</a:t>
            </a:r>
            <a:endParaRPr lang="ru-RU" sz="7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Bookman Old Style" panose="02050604050505020204" pitchFamily="18" charset="0"/>
              </a:rPr>
              <a:t>ОБЩАЯ ХАРАКТЕРИСТИКА СИТУАЦИИ </a:t>
            </a:r>
            <a:r>
              <a:rPr lang="ru-RU" sz="2400" b="1" dirty="0" smtClean="0">
                <a:latin typeface="Bookman Old Style" panose="02050604050505020204" pitchFamily="18" charset="0"/>
              </a:rPr>
              <a:t/>
            </a:r>
            <a:br>
              <a:rPr lang="ru-RU" sz="2400" b="1" dirty="0" smtClean="0">
                <a:latin typeface="Bookman Old Style" panose="02050604050505020204" pitchFamily="18" charset="0"/>
              </a:rPr>
            </a:br>
            <a:r>
              <a:rPr lang="ru-RU" sz="2400" b="1" dirty="0" smtClean="0">
                <a:latin typeface="Bookman Old Style" panose="02050604050505020204" pitchFamily="18" charset="0"/>
              </a:rPr>
              <a:t>В </a:t>
            </a:r>
            <a:r>
              <a:rPr lang="ru-RU" sz="2400" b="1" dirty="0">
                <a:latin typeface="Bookman Old Style" panose="02050604050505020204" pitchFamily="18" charset="0"/>
              </a:rPr>
              <a:t>НЕКОММЕРЧЕСКОМ СЕКТОРЕ </a:t>
            </a:r>
            <a:r>
              <a:rPr lang="ru-RU" sz="2400" b="1" dirty="0" smtClean="0">
                <a:latin typeface="Bookman Old Style" panose="02050604050505020204" pitchFamily="18" charset="0"/>
              </a:rPr>
              <a:t/>
            </a:r>
            <a:br>
              <a:rPr lang="ru-RU" sz="2400" b="1" dirty="0" smtClean="0">
                <a:latin typeface="Bookman Old Style" panose="02050604050505020204" pitchFamily="18" charset="0"/>
              </a:rPr>
            </a:br>
            <a:r>
              <a:rPr lang="ru-RU" sz="2400" b="1" dirty="0" smtClean="0">
                <a:latin typeface="Bookman Old Style" panose="02050604050505020204" pitchFamily="18" charset="0"/>
              </a:rPr>
              <a:t>ИРКУТСКОЙ </a:t>
            </a:r>
            <a:r>
              <a:rPr lang="ru-RU" sz="2400" b="1" dirty="0">
                <a:latin typeface="Bookman Old Style" panose="02050604050505020204" pitchFamily="18" charset="0"/>
              </a:rPr>
              <a:t>ОБЛАСТИ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4041" y="145658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17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967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Виды общественных </a:t>
            </a:r>
            <a:r>
              <a:rPr lang="ru-RU" sz="2400" b="1" dirty="0">
                <a:solidFill>
                  <a:schemeClr val="tx2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организаций, </a:t>
            </a:r>
            <a:r>
              <a:rPr lang="ru-RU" sz="2400" b="1" dirty="0" smtClean="0">
                <a:solidFill>
                  <a:schemeClr val="tx2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действующих </a:t>
            </a:r>
            <a:r>
              <a:rPr lang="ru-RU" sz="2400" b="1" dirty="0">
                <a:solidFill>
                  <a:schemeClr val="tx2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 территории Иркутской области в </a:t>
            </a:r>
            <a:r>
              <a:rPr lang="ru-RU" sz="2400" b="1" dirty="0" smtClean="0">
                <a:solidFill>
                  <a:schemeClr val="tx2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2017-2019 </a:t>
            </a:r>
            <a:r>
              <a:rPr lang="ru-RU" sz="2400" b="1" dirty="0">
                <a:solidFill>
                  <a:schemeClr val="tx2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годах</a:t>
            </a:r>
            <a:r>
              <a:rPr lang="ru-RU" sz="24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 </a:t>
            </a:r>
            <a:br>
              <a:rPr lang="ru-RU" sz="2400" b="1" dirty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endParaRPr lang="ru-RU" sz="24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48823343"/>
              </p:ext>
            </p:extLst>
          </p:nvPr>
        </p:nvGraphicFramePr>
        <p:xfrm>
          <a:off x="457201" y="2204864"/>
          <a:ext cx="843528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013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476506"/>
              </p:ext>
            </p:extLst>
          </p:nvPr>
        </p:nvGraphicFramePr>
        <p:xfrm>
          <a:off x="467544" y="1988840"/>
          <a:ext cx="8208911" cy="4634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1329"/>
                <a:gridCol w="1874901"/>
                <a:gridCol w="1615737"/>
                <a:gridCol w="1846944"/>
              </a:tblGrid>
              <a:tr h="765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</a:rPr>
                        <a:t>Год</a:t>
                      </a:r>
                      <a:endParaRPr lang="ru-RU" sz="1600" dirty="0">
                        <a:solidFill>
                          <a:srgbClr val="000099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</a:rPr>
                        <a:t>Количество поданных </a:t>
                      </a:r>
                      <a:r>
                        <a:rPr lang="ru-RU" sz="1600" dirty="0" smtClean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</a:rPr>
                        <a:t>заявок</a:t>
                      </a:r>
                      <a:endParaRPr lang="ru-RU" sz="1600" dirty="0">
                        <a:solidFill>
                          <a:srgbClr val="000099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</a:rPr>
                        <a:t>Количество победителей</a:t>
                      </a:r>
                      <a:endParaRPr lang="ru-RU" sz="1600" dirty="0">
                        <a:solidFill>
                          <a:srgbClr val="000099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</a:rPr>
                        <a:t>Общая сумма субсидий (в руб.)</a:t>
                      </a:r>
                      <a:endParaRPr lang="ru-RU" sz="1600" dirty="0">
                        <a:solidFill>
                          <a:srgbClr val="000099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887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(2 конкурса)</a:t>
                      </a:r>
                      <a:endParaRPr lang="ru-RU" sz="2000" b="1" baseline="0" dirty="0">
                        <a:solidFill>
                          <a:srgbClr val="000099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003399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322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003399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3399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128</a:t>
                      </a:r>
                      <a:r>
                        <a:rPr lang="ru-RU" sz="1800" b="1" kern="1200" baseline="0" dirty="0" smtClean="0">
                          <a:solidFill>
                            <a:srgbClr val="003399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612 904</a:t>
                      </a:r>
                      <a:endParaRPr lang="ru-RU" sz="1800" b="1" kern="1200" dirty="0" smtClean="0">
                        <a:solidFill>
                          <a:srgbClr val="003399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3399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956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(2 конкурса)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baseline="0" dirty="0">
                        <a:solidFill>
                          <a:srgbClr val="000099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003399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394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kern="1200" dirty="0">
                        <a:solidFill>
                          <a:srgbClr val="003399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003399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kern="1200" dirty="0">
                        <a:solidFill>
                          <a:srgbClr val="003399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3399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135 656 947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kern="1200" dirty="0">
                        <a:solidFill>
                          <a:srgbClr val="003399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927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(2 конкурса)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003399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327</a:t>
                      </a:r>
                      <a:endParaRPr lang="ru-RU" sz="2000" b="0" kern="1200" dirty="0">
                        <a:solidFill>
                          <a:srgbClr val="003399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003399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78</a:t>
                      </a:r>
                      <a:endParaRPr lang="ru-RU" sz="2000" b="0" kern="1200" dirty="0">
                        <a:solidFill>
                          <a:srgbClr val="003399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3399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129 230 458</a:t>
                      </a:r>
                      <a:endParaRPr lang="ru-RU" sz="2000" b="1" kern="1200" dirty="0">
                        <a:solidFill>
                          <a:srgbClr val="003399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9275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2020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000099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(первый конкурс)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003399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178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003399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Итоги не позднее </a:t>
                      </a:r>
                      <a:br>
                        <a:rPr lang="ru-RU" sz="2000" b="0" kern="1200" dirty="0" smtClean="0">
                          <a:solidFill>
                            <a:srgbClr val="003399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</a:br>
                      <a:r>
                        <a:rPr lang="ru-RU" sz="2000" b="0" kern="1200" dirty="0" smtClean="0">
                          <a:solidFill>
                            <a:srgbClr val="003399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21 февраля 2020 года</a:t>
                      </a:r>
                      <a:endParaRPr lang="ru-RU" sz="2000" b="0" kern="1200" dirty="0">
                        <a:solidFill>
                          <a:srgbClr val="003399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kern="1200" dirty="0">
                        <a:solidFill>
                          <a:srgbClr val="003399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920880" cy="948085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000099"/>
                </a:solidFill>
                <a:latin typeface="Bookman Old Style" panose="02050604050505020204" pitchFamily="18" charset="0"/>
              </a:rPr>
              <a:t>Конкурс на предоставление грантов Президента Российской Федерации на развитие гражданского </a:t>
            </a:r>
            <a:r>
              <a:rPr lang="ru-RU" sz="1800" b="1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>общества</a:t>
            </a:r>
            <a:r>
              <a:rPr lang="ru-RU" sz="3200" b="1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  <a:t/>
            </a:r>
            <a:br>
              <a:rPr lang="ru-RU" sz="3200" b="1" dirty="0" smtClean="0">
                <a:solidFill>
                  <a:srgbClr val="000099"/>
                </a:solidFill>
                <a:latin typeface="Bookman Old Style" panose="02050604050505020204" pitchFamily="18" charset="0"/>
              </a:rPr>
            </a:br>
            <a:r>
              <a:rPr lang="ru-RU" sz="1800" b="1" dirty="0" smtClean="0">
                <a:solidFill>
                  <a:srgbClr val="F7F9FB"/>
                </a:solidFill>
                <a:latin typeface="Bookman Old Style" panose="02050604050505020204" pitchFamily="18" charset="0"/>
              </a:rPr>
              <a:t>Участие НКО Иркутской области</a:t>
            </a:r>
            <a:endParaRPr lang="ru-RU" sz="1800" b="1" dirty="0">
              <a:solidFill>
                <a:srgbClr val="F7F9FB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71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64896" cy="1368152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Bookman Old Style" panose="02050604050505020204" pitchFamily="18" charset="0"/>
              </a:rPr>
              <a:t>Иркутская область вошла </a:t>
            </a:r>
            <a:r>
              <a:rPr lang="ru-RU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в десятку </a:t>
            </a:r>
            <a:r>
              <a:rPr lang="ru-RU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лидеров</a:t>
            </a:r>
            <a:r>
              <a:rPr lang="ru-RU" sz="2000" b="1" dirty="0" smtClean="0">
                <a:latin typeface="Bookman Old Style" panose="02050604050505020204" pitchFamily="18" charset="0"/>
              </a:rPr>
              <a:t/>
            </a:r>
            <a:br>
              <a:rPr lang="ru-RU" sz="2000" b="1" dirty="0" smtClean="0">
                <a:latin typeface="Bookman Old Style" panose="02050604050505020204" pitchFamily="18" charset="0"/>
              </a:rPr>
            </a:br>
            <a:r>
              <a:rPr lang="ru-RU" sz="2000" b="1" dirty="0" smtClean="0">
                <a:latin typeface="Bookman Old Style" panose="02050604050505020204" pitchFamily="18" charset="0"/>
              </a:rPr>
              <a:t> </a:t>
            </a:r>
            <a:r>
              <a:rPr lang="ru-RU" sz="2000" b="1" dirty="0">
                <a:latin typeface="Bookman Old Style" panose="02050604050505020204" pitchFamily="18" charset="0"/>
              </a:rPr>
              <a:t>среди регионов России по количеству </a:t>
            </a:r>
            <a:r>
              <a:rPr lang="ru-RU" sz="2000" b="1" dirty="0" smtClean="0">
                <a:latin typeface="Bookman Old Style" panose="02050604050505020204" pitchFamily="18" charset="0"/>
              </a:rPr>
              <a:t>проектов-победителей по итогам двух конкурсов </a:t>
            </a:r>
            <a:br>
              <a:rPr lang="ru-RU" sz="2000" b="1" dirty="0" smtClean="0">
                <a:latin typeface="Bookman Old Style" panose="02050604050505020204" pitchFamily="18" charset="0"/>
              </a:rPr>
            </a:br>
            <a:r>
              <a:rPr lang="ru-RU" sz="2000" b="1" dirty="0" smtClean="0">
                <a:latin typeface="Bookman Old Style" panose="02050604050505020204" pitchFamily="18" charset="0"/>
              </a:rPr>
              <a:t>2019 года</a:t>
            </a:r>
            <a:endParaRPr lang="ru-RU" sz="2000" b="1" dirty="0">
              <a:latin typeface="Bookman Old Style" panose="0205060405050502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08" y="2348880"/>
            <a:ext cx="8928992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36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Подпрограмма  </a:t>
            </a:r>
            <a:r>
              <a:rPr lang="ru-RU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«</a:t>
            </a:r>
            <a:r>
              <a:rPr lang="ru-RU" sz="20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Государственная региональная поддержка социально ориентированных некоммерческих организаций в Иркутской области</a:t>
            </a:r>
            <a:r>
              <a:rPr lang="ru-RU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» </a:t>
            </a:r>
            <a:r>
              <a:rPr lang="ru-RU" sz="20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на </a:t>
            </a:r>
            <a:r>
              <a:rPr lang="ru-RU" sz="20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2019 </a:t>
            </a:r>
            <a:r>
              <a:rPr lang="ru-RU" sz="20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– </a:t>
            </a:r>
            <a:r>
              <a:rPr lang="ru-RU" sz="20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2024 </a:t>
            </a:r>
            <a:r>
              <a:rPr lang="ru-RU" sz="20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годы</a:t>
            </a:r>
            <a:r>
              <a:rPr lang="ru-RU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 государственной программы Иркутской области «Социальная поддержка населения» на </a:t>
            </a: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2019-2024 </a:t>
            </a:r>
            <a:r>
              <a:rPr lang="ru-RU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годы, утвержденной постановлением Правительства Иркутской области </a:t>
            </a: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от 2</a:t>
            </a:r>
            <a:r>
              <a:rPr lang="ru-RU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 </a:t>
            </a: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ноября 2018 </a:t>
            </a:r>
            <a:r>
              <a:rPr lang="ru-RU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года № </a:t>
            </a: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800-пп.</a:t>
            </a:r>
          </a:p>
          <a:p>
            <a:pPr algn="just">
              <a:defRPr/>
            </a:pPr>
            <a:endParaRPr lang="ru-RU" sz="2000" dirty="0" smtClean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Объем </a:t>
            </a:r>
            <a:r>
              <a:rPr lang="ru-RU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финансирования в </a:t>
            </a: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2019 </a:t>
            </a:r>
            <a:r>
              <a:rPr lang="ru-RU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году за счет средств областного </a:t>
            </a: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бюджета </a:t>
            </a:r>
            <a:r>
              <a:rPr lang="ru-RU" sz="20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45 840 600 рублей </a:t>
            </a:r>
            <a:br>
              <a:rPr lang="ru-RU" sz="20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  </a:t>
            </a: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(в 2018 году 31 540 000 рублей).</a:t>
            </a:r>
          </a:p>
          <a:p>
            <a:pPr algn="ctr">
              <a:defRPr/>
            </a:pPr>
            <a:endParaRPr lang="ru-RU" sz="20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ru-RU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На 2020 год все мероприятия сохранены.</a:t>
            </a:r>
            <a:endParaRPr lang="ru-RU" sz="2000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620688"/>
            <a:ext cx="8075240" cy="11521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sz="28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ОБЛАСТНАЯ ГОСУДАРСТВЕННАЯ ПОДДЕРЖКА НКО</a:t>
            </a:r>
            <a:endParaRPr lang="ru-RU" sz="2800" b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18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827" y="453775"/>
            <a:ext cx="8229600" cy="12527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7F9FB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Губернское </a:t>
            </a:r>
            <a:r>
              <a:rPr lang="ru-RU" sz="2800" b="1" dirty="0">
                <a:solidFill>
                  <a:srgbClr val="F7F9FB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собрание общественности Иркутской </a:t>
            </a:r>
            <a:r>
              <a:rPr lang="ru-RU" sz="2800" b="1" dirty="0" smtClean="0">
                <a:solidFill>
                  <a:srgbClr val="F7F9FB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области </a:t>
            </a:r>
            <a:br>
              <a:rPr lang="ru-RU" sz="2800" b="1" dirty="0" smtClean="0">
                <a:solidFill>
                  <a:srgbClr val="F7F9FB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</a:br>
            <a:endParaRPr lang="ru-RU" sz="2800" dirty="0">
              <a:solidFill>
                <a:srgbClr val="F7F9FB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9366" y="1706503"/>
            <a:ext cx="3822192" cy="448247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2018 год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42053" y="1687163"/>
            <a:ext cx="199539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</a:pPr>
            <a:r>
              <a:rPr lang="ru-RU" sz="2600" b="1" dirty="0" smtClean="0">
                <a:solidFill>
                  <a:srgbClr val="000099"/>
                </a:solidFill>
                <a:latin typeface="Candara"/>
                <a:cs typeface="+mn-cs"/>
              </a:rPr>
              <a:t>2017 год</a:t>
            </a:r>
            <a:endParaRPr lang="ru-RU" sz="2600" b="1" dirty="0">
              <a:solidFill>
                <a:srgbClr val="000099"/>
              </a:solidFill>
              <a:latin typeface="Candara"/>
              <a:cs typeface="+mn-cs"/>
            </a:endParaRPr>
          </a:p>
        </p:txBody>
      </p:sp>
      <p:sp>
        <p:nvSpPr>
          <p:cNvPr id="9" name="Объект 5"/>
          <p:cNvSpPr txBox="1">
            <a:spLocks/>
          </p:cNvSpPr>
          <p:nvPr/>
        </p:nvSpPr>
        <p:spPr>
          <a:xfrm>
            <a:off x="714348" y="4429132"/>
            <a:ext cx="8097990" cy="2143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Bookman Old Style" panose="02050604050505020204" pitchFamily="18" charset="0"/>
              </a:rPr>
              <a:t>к участию заявлено </a:t>
            </a:r>
            <a:r>
              <a:rPr lang="ru-RU" sz="1600" b="1" dirty="0" smtClean="0">
                <a:latin typeface="Bookman Old Style" panose="02050604050505020204" pitchFamily="18" charset="0"/>
              </a:rPr>
              <a:t>144, победителей - 52</a:t>
            </a:r>
            <a:r>
              <a:rPr lang="ru-RU" sz="1600" dirty="0" smtClean="0">
                <a:latin typeface="Bookman Old Style" panose="02050604050505020204" pitchFamily="18" charset="0"/>
              </a:rPr>
              <a:t>;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Bookman Old Style" panose="02050604050505020204" pitchFamily="18" charset="0"/>
              </a:rPr>
              <a:t>бюджет конкурса - </a:t>
            </a:r>
            <a:r>
              <a:rPr lang="ru-RU" sz="1600" b="1" dirty="0" smtClean="0">
                <a:latin typeface="Bookman Old Style" panose="02050604050505020204" pitchFamily="18" charset="0"/>
              </a:rPr>
              <a:t>30 млн рублей </a:t>
            </a:r>
            <a:r>
              <a:rPr lang="ru-RU" sz="1600" dirty="0" smtClean="0">
                <a:latin typeface="Bookman Old Style" panose="02050604050505020204" pitchFamily="18" charset="0"/>
              </a:rPr>
              <a:t> (средства областного бюджета);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Bookman Old Style" panose="02050604050505020204" pitchFamily="18" charset="0"/>
              </a:rPr>
              <a:t>размер максимальной субсидии – </a:t>
            </a:r>
            <a:r>
              <a:rPr lang="ru-RU" sz="1600" b="1" dirty="0" smtClean="0">
                <a:latin typeface="Bookman Old Style" panose="02050604050505020204" pitchFamily="18" charset="0"/>
              </a:rPr>
              <a:t>800,0 тыс. рублей</a:t>
            </a:r>
          </a:p>
          <a:p>
            <a:pPr algn="just" fontAlgn="auto">
              <a:spcAft>
                <a:spcPts val="0"/>
              </a:spcAft>
              <a:buNone/>
            </a:pPr>
            <a:endParaRPr lang="ru-RU" sz="1600" b="1" dirty="0" smtClean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</a:pPr>
            <a:endParaRPr lang="ru-RU" sz="1600" dirty="0"/>
          </a:p>
        </p:txBody>
      </p:sp>
      <p:sp>
        <p:nvSpPr>
          <p:cNvPr id="11" name="Объект 5"/>
          <p:cNvSpPr>
            <a:spLocks noGrp="1"/>
          </p:cNvSpPr>
          <p:nvPr>
            <p:ph sz="quarter" idx="4"/>
          </p:nvPr>
        </p:nvSpPr>
        <p:spPr>
          <a:xfrm>
            <a:off x="395536" y="2237501"/>
            <a:ext cx="3960440" cy="195935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100" dirty="0" smtClean="0">
                <a:latin typeface="Bookman Old Style" panose="02050604050505020204" pitchFamily="18" charset="0"/>
              </a:rPr>
              <a:t>к участию заявлено </a:t>
            </a:r>
            <a:r>
              <a:rPr lang="ru-RU" sz="2100" b="1" dirty="0" smtClean="0">
                <a:latin typeface="Bookman Old Style" panose="02050604050505020204" pitchFamily="18" charset="0"/>
              </a:rPr>
              <a:t>183 </a:t>
            </a:r>
            <a:r>
              <a:rPr lang="ru-RU" sz="2100" dirty="0" smtClean="0">
                <a:latin typeface="Bookman Old Style" panose="02050604050505020204" pitchFamily="18" charset="0"/>
              </a:rPr>
              <a:t>проекта, победителей – </a:t>
            </a:r>
            <a:r>
              <a:rPr lang="ru-RU" sz="2100" b="1" dirty="0" smtClean="0">
                <a:latin typeface="Bookman Old Style" panose="02050604050505020204" pitchFamily="18" charset="0"/>
              </a:rPr>
              <a:t>50;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100" dirty="0" smtClean="0">
                <a:latin typeface="Bookman Old Style" panose="02050604050505020204" pitchFamily="18" charset="0"/>
              </a:rPr>
              <a:t>бюджет конкурса - </a:t>
            </a:r>
            <a:r>
              <a:rPr lang="ru-RU" sz="2100" b="1" dirty="0" smtClean="0">
                <a:latin typeface="Bookman Old Style" panose="02050604050505020204" pitchFamily="18" charset="0"/>
              </a:rPr>
              <a:t>18 000,0 тыс. рублей </a:t>
            </a:r>
            <a:r>
              <a:rPr lang="ru-RU" sz="2100" dirty="0" smtClean="0">
                <a:latin typeface="Bookman Old Style" panose="02050604050505020204" pitchFamily="18" charset="0"/>
              </a:rPr>
              <a:t> (средства областного бюджета);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100" dirty="0" smtClean="0">
                <a:latin typeface="Bookman Old Style" panose="02050604050505020204" pitchFamily="18" charset="0"/>
              </a:rPr>
              <a:t>размер максимальной субсидии – </a:t>
            </a:r>
            <a:r>
              <a:rPr lang="ru-RU" sz="2100" b="1" dirty="0" smtClean="0">
                <a:latin typeface="Bookman Old Style" panose="02050604050505020204" pitchFamily="18" charset="0"/>
              </a:rPr>
              <a:t>500,0 тыс. рублей</a:t>
            </a:r>
          </a:p>
          <a:p>
            <a:endParaRPr lang="ru-RU" dirty="0"/>
          </a:p>
        </p:txBody>
      </p:sp>
      <p:sp>
        <p:nvSpPr>
          <p:cNvPr id="12" name="Текст 4"/>
          <p:cNvSpPr txBox="1">
            <a:spLocks/>
          </p:cNvSpPr>
          <p:nvPr/>
        </p:nvSpPr>
        <p:spPr>
          <a:xfrm>
            <a:off x="2643174" y="4000504"/>
            <a:ext cx="3822192" cy="448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ru-RU" sz="2800" b="1" dirty="0" smtClean="0">
              <a:solidFill>
                <a:srgbClr val="003399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ru-RU" sz="10400" b="1" dirty="0" smtClean="0">
                <a:solidFill>
                  <a:srgbClr val="003399"/>
                </a:solidFill>
                <a:latin typeface="Bookman Old Style" panose="02050604050505020204" pitchFamily="18" charset="0"/>
              </a:rPr>
              <a:t>2019 год</a:t>
            </a:r>
            <a:endParaRPr lang="ru-RU" sz="10400" b="1" dirty="0">
              <a:solidFill>
                <a:srgbClr val="003399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Объект 5"/>
          <p:cNvSpPr txBox="1">
            <a:spLocks/>
          </p:cNvSpPr>
          <p:nvPr/>
        </p:nvSpPr>
        <p:spPr>
          <a:xfrm>
            <a:off x="4572000" y="2257398"/>
            <a:ext cx="4234520" cy="1989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Bookman Old Style" panose="02050604050505020204" pitchFamily="18" charset="0"/>
              </a:rPr>
              <a:t>к участию заявлено </a:t>
            </a:r>
            <a:r>
              <a:rPr lang="ru-RU" sz="1600" b="1" dirty="0" smtClean="0">
                <a:latin typeface="Bookman Old Style" panose="02050604050505020204" pitchFamily="18" charset="0"/>
              </a:rPr>
              <a:t>174 </a:t>
            </a:r>
            <a:r>
              <a:rPr lang="ru-RU" sz="1600" dirty="0" smtClean="0">
                <a:latin typeface="Bookman Old Style" panose="02050604050505020204" pitchFamily="18" charset="0"/>
              </a:rPr>
              <a:t>проекта, победителей – </a:t>
            </a:r>
            <a:r>
              <a:rPr lang="ru-RU" sz="1600" b="1" dirty="0" smtClean="0">
                <a:latin typeface="Bookman Old Style" panose="02050604050505020204" pitchFamily="18" charset="0"/>
              </a:rPr>
              <a:t>55;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Bookman Old Style" panose="02050604050505020204" pitchFamily="18" charset="0"/>
              </a:rPr>
              <a:t>бюджет конкурса - </a:t>
            </a:r>
            <a:r>
              <a:rPr lang="ru-RU" sz="1600" b="1" dirty="0" smtClean="0">
                <a:latin typeface="Bookman Old Style" panose="02050604050505020204" pitchFamily="18" charset="0"/>
              </a:rPr>
              <a:t>30 млн рублей </a:t>
            </a:r>
            <a:r>
              <a:rPr lang="ru-RU" sz="1600" dirty="0" smtClean="0">
                <a:latin typeface="Bookman Old Style" panose="02050604050505020204" pitchFamily="18" charset="0"/>
              </a:rPr>
              <a:t> (средства областного бюджета);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Bookman Old Style" panose="02050604050505020204" pitchFamily="18" charset="0"/>
              </a:rPr>
              <a:t>размер максимальной субсидии – </a:t>
            </a:r>
            <a:r>
              <a:rPr lang="ru-RU" sz="1600" b="1" dirty="0" smtClean="0">
                <a:latin typeface="Bookman Old Style" panose="02050604050505020204" pitchFamily="18" charset="0"/>
              </a:rPr>
              <a:t>800,0 тыс. рублей</a:t>
            </a:r>
          </a:p>
          <a:p>
            <a:pPr fontAlgn="auto">
              <a:spcAft>
                <a:spcPts val="0"/>
              </a:spcAft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96047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Финансирование Конкурса</a:t>
            </a:r>
            <a:r>
              <a:rPr lang="ru-RU" dirty="0" smtClean="0"/>
              <a:t> – 30 000 000 рублей</a:t>
            </a:r>
          </a:p>
          <a:p>
            <a:r>
              <a:rPr lang="ru-RU" b="1" dirty="0" smtClean="0"/>
              <a:t>Максимальный размер субсидии </a:t>
            </a:r>
            <a:r>
              <a:rPr lang="ru-RU" dirty="0" smtClean="0"/>
              <a:t>– 800 000 рублей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b="1" dirty="0" smtClean="0"/>
              <a:t>Приём заявок на Конкурс</a:t>
            </a:r>
            <a:r>
              <a:rPr lang="ru-RU" dirty="0" smtClean="0"/>
              <a:t> – </a:t>
            </a:r>
            <a:r>
              <a:rPr lang="ru-RU" u="sng" dirty="0" smtClean="0"/>
              <a:t>март 2020 года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/>
              <a:t>Результаты Конкурса</a:t>
            </a:r>
            <a:r>
              <a:rPr lang="ru-RU" dirty="0" smtClean="0"/>
              <a:t> – </a:t>
            </a:r>
            <a:r>
              <a:rPr lang="ru-RU" u="sng" dirty="0" smtClean="0"/>
              <a:t>сентябрь 2020 года</a:t>
            </a:r>
          </a:p>
          <a:p>
            <a:pPr marL="0" indent="0">
              <a:buNone/>
            </a:pPr>
            <a:endParaRPr lang="ru-RU" u="sng" dirty="0"/>
          </a:p>
          <a:p>
            <a:pPr marL="0" indent="0">
              <a:buNone/>
            </a:pPr>
            <a:r>
              <a:rPr lang="ru-RU" b="1" dirty="0" smtClean="0"/>
              <a:t>Контактное лицо: </a:t>
            </a:r>
          </a:p>
          <a:p>
            <a:pPr marL="0" indent="0">
              <a:buNone/>
            </a:pPr>
            <a:r>
              <a:rPr lang="ru-RU" sz="2500" dirty="0" smtClean="0"/>
              <a:t>Исаева Татьяна Павловна, 8 (3952) 20-29-55</a:t>
            </a:r>
            <a:endParaRPr lang="ru-RU" sz="2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F7F9FB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Губернское собрание общественности Иркутской </a:t>
            </a:r>
            <a:r>
              <a:rPr lang="ru-RU" sz="2800" b="1" dirty="0" smtClean="0">
                <a:solidFill>
                  <a:srgbClr val="F7F9FB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области 2020 года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1990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10474</TotalTime>
  <Words>900</Words>
  <Application>Microsoft Office PowerPoint</Application>
  <PresentationFormat>Экран (4:3)</PresentationFormat>
  <Paragraphs>235</Paragraphs>
  <Slides>25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Bookman Old Style</vt:lpstr>
      <vt:lpstr>Calibri</vt:lpstr>
      <vt:lpstr>Candara</vt:lpstr>
      <vt:lpstr>Symbol</vt:lpstr>
      <vt:lpstr>Times New Roman</vt:lpstr>
      <vt:lpstr>Wingdings</vt:lpstr>
      <vt:lpstr>Волна</vt:lpstr>
      <vt:lpstr>ГОСУДАРСТВЕННАЯ РЕГИОНАЛЬНАЯ ПОДДЕРЖКА НЕКОММЕРЧЕСКИХ ОРГАНИЗАЦИЙ  ИРКУТСКОЙ ОБЛАСТИ </vt:lpstr>
      <vt:lpstr>Презентация PowerPoint</vt:lpstr>
      <vt:lpstr>ОБЩАЯ ХАРАКТЕРИСТИКА СИТУАЦИИ  В НЕКОММЕРЧЕСКОМ СЕКТОРЕ  ИРКУТСКОЙ ОБЛАСТИ</vt:lpstr>
      <vt:lpstr>Виды общественных организаций,  действующих на территории Иркутской области в 2017-2019 годах  </vt:lpstr>
      <vt:lpstr>Конкурс на предоставление грантов Президента Российской Федерации на развитие гражданского общества Участие НКО Иркутской области</vt:lpstr>
      <vt:lpstr>Иркутская область вошла в десятку лидеров  среди регионов России по количеству проектов-победителей по итогам двух конкурсов  2019 года</vt:lpstr>
      <vt:lpstr>Презентация PowerPoint</vt:lpstr>
      <vt:lpstr>Губернское собрание общественности Иркутской области  </vt:lpstr>
      <vt:lpstr>Губернское собрание общественности Иркутской области 2020 года</vt:lpstr>
      <vt:lpstr>Конкурс целевых программ муниципальных образований Иркутской области, направленных на поддержку СОНКО, расположенных на территории муниципальных образований Иркутской области  2020 года</vt:lpstr>
      <vt:lpstr>Презентация PowerPoint</vt:lpstr>
      <vt:lpstr>Региональный конкурс социально значимых проектов некоммерческих организаций по сохранению национальной самобытности Иркутской области, гармонизации межэтнических и межрелигиозных отношений  </vt:lpstr>
      <vt:lpstr>Региональный конкурс социально значимых проектов некоммерческих организаций по сохранению национальной самобытности Иркутской области, гармонизации межэтнических и межрелигиозных отношений 2020 года</vt:lpstr>
      <vt:lpstr>Презентация PowerPoint</vt:lpstr>
      <vt:lpstr>Презентация PowerPoint</vt:lpstr>
      <vt:lpstr>  Номинация «Укрепление межнационального мира                    и согласия, реализация иных мероприятий в сфере национальной политики на муниципальном уровне»                         Всероссийского конкурса                            «Лучшая муниципальная практика»</vt:lpstr>
      <vt:lpstr> Конкурс «Лучший проект территориального общественного самоуправления в  Иркутской области» </vt:lpstr>
      <vt:lpstr> Конкурс «Лучший проект территориального общественного самоуправления в  Иркутской области» </vt:lpstr>
      <vt:lpstr>Поддержка СОНКО исполнительными органами государственной власти Иркутской области</vt:lpstr>
      <vt:lpstr>Информационная поддержка социально ориентированных некоммерческих организаций</vt:lpstr>
      <vt:lpstr>Организационная поддержка социально ориентированных некоммерческих организаций</vt:lpstr>
      <vt:lpstr>Поддержка социально ориентированных некоммерческих организаций на муниципальном уровне</vt:lpstr>
      <vt:lpstr>Управление Губернатора Иркутской области и Правительства Иркутской области по связям с общественностью и национальным отношениям  http://irkobl.ru/sites/ngo/  г. Иркутск, ул. Российская, 20  каб. 204, 206, 208а  тел. 8 (3952) 20-39-89, 20-38-81 </vt:lpstr>
      <vt:lpstr>Презентация PowerPoint</vt:lpstr>
      <vt:lpstr>Спасибо за внимание!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m.kovalskaya</dc:creator>
  <cp:lastModifiedBy>Ксения Андреевна Живолуп</cp:lastModifiedBy>
  <cp:revision>704</cp:revision>
  <cp:lastPrinted>2020-02-04T10:42:07Z</cp:lastPrinted>
  <dcterms:created xsi:type="dcterms:W3CDTF">2011-11-29T02:47:19Z</dcterms:created>
  <dcterms:modified xsi:type="dcterms:W3CDTF">2020-02-04T10:43:02Z</dcterms:modified>
</cp:coreProperties>
</file>